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34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79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35252" y="2955416"/>
            <a:ext cx="5873495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55828" y="4571238"/>
            <a:ext cx="8232343" cy="11233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AF5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AF5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79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AF5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61895" y="1423796"/>
            <a:ext cx="5220208" cy="513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00AF5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7892" y="2140966"/>
            <a:ext cx="7608214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.juma@emiratesgbc.org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7370">
              <a:lnSpc>
                <a:spcPct val="100000"/>
              </a:lnSpc>
              <a:spcBef>
                <a:spcPts val="100"/>
              </a:spcBef>
            </a:pPr>
            <a:r>
              <a:rPr spc="10" dirty="0"/>
              <a:t>Partnership</a:t>
            </a:r>
            <a:r>
              <a:rPr spc="-145" dirty="0"/>
              <a:t> </a:t>
            </a:r>
            <a:r>
              <a:rPr spc="60" dirty="0"/>
              <a:t>Opportunity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701" y="4571238"/>
            <a:ext cx="769747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43275" marR="5080" indent="-3331210">
              <a:lnSpc>
                <a:spcPct val="100000"/>
              </a:lnSpc>
              <a:spcBef>
                <a:spcPts val="100"/>
              </a:spcBef>
            </a:pPr>
            <a:r>
              <a:rPr sz="3600" b="1" spc="795" dirty="0">
                <a:solidFill>
                  <a:srgbClr val="FFFFFF"/>
                </a:solidFill>
                <a:latin typeface="Trebuchet MS"/>
                <a:cs typeface="Trebuchet MS"/>
              </a:rPr>
              <a:t>W</a:t>
            </a:r>
            <a:r>
              <a:rPr sz="3600" b="1" spc="380" dirty="0">
                <a:solidFill>
                  <a:srgbClr val="FFFFFF"/>
                </a:solidFill>
                <a:latin typeface="Trebuchet MS"/>
                <a:cs typeface="Trebuchet MS"/>
              </a:rPr>
              <a:t>OR</a:t>
            </a:r>
            <a:r>
              <a:rPr sz="3600" b="1" spc="32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3600" b="1" spc="57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3600" b="1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600" b="1" spc="310" dirty="0">
                <a:solidFill>
                  <a:srgbClr val="FFFFFF"/>
                </a:solidFill>
                <a:latin typeface="Trebuchet MS"/>
                <a:cs typeface="Trebuchet MS"/>
              </a:rPr>
              <a:t>GRE</a:t>
            </a:r>
            <a:r>
              <a:rPr sz="3600" b="1" spc="27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3600" b="1" spc="63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3600" b="1" spc="-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600" b="1" spc="29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3600" b="1" spc="350" dirty="0">
                <a:solidFill>
                  <a:srgbClr val="FFFFFF"/>
                </a:solidFill>
                <a:latin typeface="Trebuchet MS"/>
                <a:cs typeface="Trebuchet MS"/>
              </a:rPr>
              <a:t>UIL</a:t>
            </a:r>
            <a:r>
              <a:rPr sz="3600" b="1" spc="45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3600" b="1" spc="385" dirty="0">
                <a:solidFill>
                  <a:srgbClr val="FFFFFF"/>
                </a:solidFill>
                <a:latin typeface="Trebuchet MS"/>
                <a:cs typeface="Trebuchet MS"/>
              </a:rPr>
              <a:t>IN</a:t>
            </a:r>
            <a:r>
              <a:rPr sz="3600" b="1" spc="55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3600" b="1" spc="-5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600" b="1" spc="535" dirty="0">
                <a:solidFill>
                  <a:srgbClr val="FFFFFF"/>
                </a:solidFill>
                <a:latin typeface="Trebuchet MS"/>
                <a:cs typeface="Trebuchet MS"/>
              </a:rPr>
              <a:t>WE</a:t>
            </a:r>
            <a:r>
              <a:rPr sz="3600" b="1" spc="40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3600" b="1" spc="240" dirty="0">
                <a:solidFill>
                  <a:srgbClr val="FFFFFF"/>
                </a:solidFill>
                <a:latin typeface="Trebuchet MS"/>
                <a:cs typeface="Trebuchet MS"/>
              </a:rPr>
              <a:t>K  </a:t>
            </a:r>
            <a:r>
              <a:rPr sz="3600" b="1" spc="-125" dirty="0">
                <a:solidFill>
                  <a:srgbClr val="FFFFFF"/>
                </a:solidFill>
                <a:latin typeface="Trebuchet MS"/>
                <a:cs typeface="Trebuchet MS"/>
              </a:rPr>
              <a:t>202</a:t>
            </a:r>
            <a:r>
              <a:rPr lang="en-US" sz="3600" b="1" spc="-125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endParaRPr sz="3600" dirty="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6350" y="0"/>
            <a:ext cx="9156700" cy="1442720"/>
            <a:chOff x="-6350" y="0"/>
            <a:chExt cx="9156700" cy="144272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9144000" cy="1430020"/>
            </a:xfrm>
            <a:custGeom>
              <a:avLst/>
              <a:gdLst/>
              <a:ahLst/>
              <a:cxnLst/>
              <a:rect l="l" t="t" r="r" b="b"/>
              <a:pathLst>
                <a:path w="9144000" h="1430020">
                  <a:moveTo>
                    <a:pt x="0" y="1429512"/>
                  </a:moveTo>
                  <a:lnTo>
                    <a:pt x="9144000" y="1429512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429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144000" cy="1430020"/>
            </a:xfrm>
            <a:custGeom>
              <a:avLst/>
              <a:gdLst/>
              <a:ahLst/>
              <a:cxnLst/>
              <a:rect l="l" t="t" r="r" b="b"/>
              <a:pathLst>
                <a:path w="9144000" h="1430020">
                  <a:moveTo>
                    <a:pt x="0" y="1429512"/>
                  </a:moveTo>
                  <a:lnTo>
                    <a:pt x="9144000" y="1429512"/>
                  </a:lnTo>
                  <a:lnTo>
                    <a:pt x="9144000" y="0"/>
                  </a:lnTo>
                </a:path>
                <a:path w="9144000" h="1430020">
                  <a:moveTo>
                    <a:pt x="0" y="0"/>
                  </a:moveTo>
                  <a:lnTo>
                    <a:pt x="0" y="142951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5187" y="2077974"/>
            <a:ext cx="8011159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libri"/>
                <a:cs typeface="Calibri"/>
              </a:rPr>
              <a:t>The Green </a:t>
            </a:r>
            <a:r>
              <a:rPr sz="2000" dirty="0">
                <a:latin typeface="Calibri"/>
                <a:cs typeface="Calibri"/>
              </a:rPr>
              <a:t>Building </a:t>
            </a:r>
            <a:r>
              <a:rPr sz="2000" spc="-20" dirty="0">
                <a:latin typeface="Calibri"/>
                <a:cs typeface="Calibri"/>
              </a:rPr>
              <a:t>Week </a:t>
            </a:r>
            <a:r>
              <a:rPr sz="2000" spc="-10" dirty="0">
                <a:latin typeface="Calibri"/>
                <a:cs typeface="Calibri"/>
              </a:rPr>
              <a:t>celebrates </a:t>
            </a:r>
            <a:r>
              <a:rPr sz="2000" spc="-5" dirty="0">
                <a:latin typeface="Calibri"/>
                <a:cs typeface="Calibri"/>
              </a:rPr>
              <a:t>sustainability in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built </a:t>
            </a:r>
            <a:r>
              <a:rPr sz="2000" spc="-10" dirty="0">
                <a:latin typeface="Calibri"/>
                <a:cs typeface="Calibri"/>
              </a:rPr>
              <a:t>environment 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raises</a:t>
            </a:r>
            <a:r>
              <a:rPr sz="2000" spc="-5" dirty="0">
                <a:latin typeface="Calibri"/>
                <a:cs typeface="Calibri"/>
              </a:rPr>
              <a:t> awareness</a:t>
            </a:r>
            <a:r>
              <a:rPr sz="2000" dirty="0">
                <a:latin typeface="Calibri"/>
                <a:cs typeface="Calibri"/>
              </a:rPr>
              <a:t> on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great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impact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that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buildings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have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on</a:t>
            </a:r>
            <a:r>
              <a:rPr sz="2000" dirty="0">
                <a:latin typeface="Calibri"/>
                <a:cs typeface="Calibri"/>
              </a:rPr>
              <a:t> the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environment,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economies,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communities.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This year </a:t>
            </a:r>
            <a:r>
              <a:rPr sz="2000" spc="-10" dirty="0">
                <a:latin typeface="Calibri"/>
                <a:cs typeface="Calibri"/>
              </a:rPr>
              <a:t>EmiratesGBC </a:t>
            </a:r>
            <a:r>
              <a:rPr sz="2000" spc="-5" dirty="0">
                <a:latin typeface="Calibri"/>
                <a:cs typeface="Calibri"/>
              </a:rPr>
              <a:t>is hosting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series of </a:t>
            </a:r>
            <a:r>
              <a:rPr sz="2000" spc="-10" dirty="0">
                <a:latin typeface="Calibri"/>
                <a:cs typeface="Calibri"/>
              </a:rPr>
              <a:t>events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mark the </a:t>
            </a:r>
            <a:r>
              <a:rPr sz="2000" spc="-20" dirty="0">
                <a:latin typeface="Calibri"/>
                <a:cs typeface="Calibri"/>
              </a:rPr>
              <a:t>World </a:t>
            </a:r>
            <a:r>
              <a:rPr sz="2000" spc="-5" dirty="0">
                <a:latin typeface="Calibri"/>
                <a:cs typeface="Calibri"/>
              </a:rPr>
              <a:t>Green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Building </a:t>
            </a:r>
            <a:r>
              <a:rPr sz="2000" spc="-20" dirty="0">
                <a:latin typeface="Calibri"/>
                <a:cs typeface="Calibri"/>
              </a:rPr>
              <a:t>Week.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events </a:t>
            </a:r>
            <a:r>
              <a:rPr sz="2000" spc="-5" dirty="0">
                <a:latin typeface="Calibri"/>
                <a:cs typeface="Calibri"/>
              </a:rPr>
              <a:t>will span </a:t>
            </a:r>
            <a:r>
              <a:rPr sz="2000" spc="-10" dirty="0">
                <a:latin typeface="Calibri"/>
                <a:cs typeface="Calibri"/>
              </a:rPr>
              <a:t>across </a:t>
            </a:r>
            <a:r>
              <a:rPr lang="en-US" sz="2000" spc="-10" dirty="0">
                <a:latin typeface="Calibri"/>
                <a:cs typeface="Calibri"/>
              </a:rPr>
              <a:t>3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days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will </a:t>
            </a:r>
            <a:r>
              <a:rPr sz="2000" spc="-10" dirty="0">
                <a:latin typeface="Calibri"/>
                <a:cs typeface="Calibri"/>
              </a:rPr>
              <a:t>host </a:t>
            </a:r>
            <a:r>
              <a:rPr sz="2000" spc="-15" dirty="0">
                <a:latin typeface="Calibri"/>
                <a:cs typeface="Calibri"/>
              </a:rPr>
              <a:t>different 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activities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including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roundtable,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panel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discussion,</a:t>
            </a:r>
            <a:r>
              <a:rPr sz="2000" dirty="0">
                <a:latin typeface="Calibri"/>
                <a:cs typeface="Calibri"/>
              </a:rPr>
              <a:t> and</a:t>
            </a:r>
            <a:r>
              <a:rPr sz="2000" spc="4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professional </a:t>
            </a:r>
            <a:r>
              <a:rPr sz="2000" spc="-5" dirty="0">
                <a:latin typeface="Calibri"/>
                <a:cs typeface="Calibri"/>
              </a:rPr>
              <a:t> networking. Aiming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bring </a:t>
            </a:r>
            <a:r>
              <a:rPr sz="2000" spc="-10" dirty="0">
                <a:latin typeface="Calibri"/>
                <a:cs typeface="Calibri"/>
              </a:rPr>
              <a:t>various </a:t>
            </a:r>
            <a:r>
              <a:rPr sz="2000" spc="-15" dirty="0">
                <a:latin typeface="Calibri"/>
                <a:cs typeface="Calibri"/>
              </a:rPr>
              <a:t>stakeholders </a:t>
            </a:r>
            <a:r>
              <a:rPr sz="2000" spc="-10" dirty="0">
                <a:latin typeface="Calibri"/>
                <a:cs typeface="Calibri"/>
              </a:rPr>
              <a:t>from government, private 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sector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academia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together.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0946" y="1285113"/>
            <a:ext cx="53689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04925" algn="l"/>
                <a:tab pos="2606040" algn="l"/>
                <a:tab pos="4329430" algn="l"/>
              </a:tabLst>
            </a:pPr>
            <a:r>
              <a:rPr spc="114" dirty="0"/>
              <a:t>W</a:t>
            </a:r>
            <a:r>
              <a:rPr spc="280" dirty="0"/>
              <a:t>or</a:t>
            </a:r>
            <a:r>
              <a:rPr spc="285" dirty="0"/>
              <a:t>l</a:t>
            </a:r>
            <a:r>
              <a:rPr dirty="0"/>
              <a:t>d	</a:t>
            </a:r>
            <a:r>
              <a:rPr spc="265" dirty="0"/>
              <a:t>G</a:t>
            </a:r>
            <a:r>
              <a:rPr spc="229" dirty="0"/>
              <a:t>r</a:t>
            </a:r>
            <a:r>
              <a:rPr spc="275" dirty="0"/>
              <a:t>ee</a:t>
            </a:r>
            <a:r>
              <a:rPr dirty="0"/>
              <a:t>n	</a:t>
            </a:r>
            <a:r>
              <a:rPr spc="275" dirty="0"/>
              <a:t>Bu</a:t>
            </a:r>
            <a:r>
              <a:rPr spc="295" dirty="0"/>
              <a:t>il</a:t>
            </a:r>
            <a:r>
              <a:rPr spc="275" dirty="0"/>
              <a:t>d</a:t>
            </a:r>
            <a:r>
              <a:rPr spc="295" dirty="0"/>
              <a:t>i</a:t>
            </a:r>
            <a:r>
              <a:rPr spc="260" dirty="0"/>
              <a:t>n</a:t>
            </a:r>
            <a:r>
              <a:rPr dirty="0"/>
              <a:t>g	</a:t>
            </a:r>
            <a:r>
              <a:rPr spc="140" dirty="0"/>
              <a:t>W</a:t>
            </a:r>
            <a:r>
              <a:rPr spc="275" dirty="0"/>
              <a:t>e</a:t>
            </a:r>
            <a:r>
              <a:rPr spc="260" dirty="0"/>
              <a:t>e</a:t>
            </a:r>
            <a:r>
              <a:rPr dirty="0"/>
              <a:t>k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272783"/>
            <a:ext cx="9143999" cy="5852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272783"/>
            <a:ext cx="9143999" cy="58521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9606" y="1509217"/>
            <a:ext cx="667004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240" dirty="0"/>
              <a:t>SPONSORSHIP</a:t>
            </a:r>
            <a:r>
              <a:rPr spc="220" dirty="0"/>
              <a:t> </a:t>
            </a:r>
            <a:r>
              <a:rPr spc="190" dirty="0"/>
              <a:t>PACKAGE</a:t>
            </a:r>
            <a:r>
              <a:rPr spc="220" dirty="0"/>
              <a:t> </a:t>
            </a:r>
            <a:r>
              <a:rPr spc="225" dirty="0"/>
              <a:t>OVERVIEW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220724" y="2764510"/>
            <a:ext cx="6729730" cy="400685"/>
            <a:chOff x="1220724" y="2764510"/>
            <a:chExt cx="6729730" cy="40068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20724" y="2764510"/>
              <a:ext cx="6729222" cy="40007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223772" y="2795015"/>
              <a:ext cx="6724015" cy="341630"/>
            </a:xfrm>
            <a:custGeom>
              <a:avLst/>
              <a:gdLst/>
              <a:ahLst/>
              <a:cxnLst/>
              <a:rect l="l" t="t" r="r" b="b"/>
              <a:pathLst>
                <a:path w="6724015" h="341630">
                  <a:moveTo>
                    <a:pt x="6666992" y="0"/>
                  </a:moveTo>
                  <a:lnTo>
                    <a:pt x="56896" y="0"/>
                  </a:lnTo>
                  <a:lnTo>
                    <a:pt x="34750" y="4478"/>
                  </a:lnTo>
                  <a:lnTo>
                    <a:pt x="16665" y="16684"/>
                  </a:lnTo>
                  <a:lnTo>
                    <a:pt x="4471" y="34772"/>
                  </a:lnTo>
                  <a:lnTo>
                    <a:pt x="0" y="56896"/>
                  </a:lnTo>
                  <a:lnTo>
                    <a:pt x="0" y="284480"/>
                  </a:lnTo>
                  <a:lnTo>
                    <a:pt x="4471" y="306603"/>
                  </a:lnTo>
                  <a:lnTo>
                    <a:pt x="16665" y="324691"/>
                  </a:lnTo>
                  <a:lnTo>
                    <a:pt x="34750" y="336897"/>
                  </a:lnTo>
                  <a:lnTo>
                    <a:pt x="56896" y="341375"/>
                  </a:lnTo>
                  <a:lnTo>
                    <a:pt x="6666992" y="341375"/>
                  </a:lnTo>
                  <a:lnTo>
                    <a:pt x="6689115" y="336897"/>
                  </a:lnTo>
                  <a:lnTo>
                    <a:pt x="6707203" y="324691"/>
                  </a:lnTo>
                  <a:lnTo>
                    <a:pt x="6719409" y="306603"/>
                  </a:lnTo>
                  <a:lnTo>
                    <a:pt x="6723887" y="284480"/>
                  </a:lnTo>
                  <a:lnTo>
                    <a:pt x="6723887" y="56896"/>
                  </a:lnTo>
                  <a:lnTo>
                    <a:pt x="6719409" y="34772"/>
                  </a:lnTo>
                  <a:lnTo>
                    <a:pt x="6707203" y="16684"/>
                  </a:lnTo>
                  <a:lnTo>
                    <a:pt x="6689115" y="4478"/>
                  </a:lnTo>
                  <a:lnTo>
                    <a:pt x="6666992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319275" y="2833497"/>
            <a:ext cx="12922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Platinum</a:t>
            </a:r>
            <a:r>
              <a:rPr sz="1400" spc="2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Partner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55244" y="2833497"/>
            <a:ext cx="175768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(Full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400" spc="-3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-day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Sponsorship)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94365" y="2833497"/>
            <a:ext cx="86233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10,000</a:t>
            </a:r>
            <a:r>
              <a:rPr sz="1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AED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20724" y="3377145"/>
            <a:ext cx="6729222" cy="39856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319275" y="3417823"/>
            <a:ext cx="11430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Ses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ion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art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23878" y="3417823"/>
            <a:ext cx="146494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(1-Day</a:t>
            </a:r>
            <a:r>
              <a:rPr sz="14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sponsorship)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48448" y="3417823"/>
            <a:ext cx="7727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5,000</a:t>
            </a:r>
            <a:r>
              <a:rPr sz="1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AED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98450" y="946150"/>
          <a:ext cx="8674099" cy="5626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56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4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World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Green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Building</a:t>
                      </a:r>
                      <a:r>
                        <a:rPr sz="900" b="1" spc="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Week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Series</a:t>
                      </a:r>
                      <a:r>
                        <a:rPr sz="900" b="1" spc="19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Sponsorship</a:t>
                      </a:r>
                      <a:r>
                        <a:rPr sz="900" b="1" spc="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Benefits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Platinum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63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Session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63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601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100" b="1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Pre</a:t>
                      </a:r>
                      <a:r>
                        <a:rPr sz="1100" b="1" spc="-2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Event</a:t>
                      </a:r>
                      <a:r>
                        <a:rPr sz="1100" b="1" spc="-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Promotion</a:t>
                      </a:r>
                      <a:r>
                        <a:rPr sz="1100" b="1" spc="-1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&amp; </a:t>
                      </a:r>
                      <a:r>
                        <a:rPr sz="1100" b="1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Online Branding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Branding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Social Media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Posts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0230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7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all event posts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37909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Posts</a:t>
                      </a:r>
                      <a:r>
                        <a:rPr sz="7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related</a:t>
                      </a:r>
                      <a:r>
                        <a:rPr sz="7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7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sponsored</a:t>
                      </a:r>
                      <a:r>
                        <a:rPr sz="7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session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6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Branding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Green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Building</a:t>
                      </a:r>
                      <a:r>
                        <a:rPr sz="800" spc="2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Week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Email campaigns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Hyperlink</a:t>
                      </a:r>
                      <a:r>
                        <a:rPr sz="800" spc="1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EmiratesGBC</a:t>
                      </a:r>
                      <a:r>
                        <a:rPr sz="800" spc="-2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email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campaigns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sponsor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website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7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Special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announcement</a:t>
                      </a:r>
                      <a:r>
                        <a:rPr sz="800" spc="2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sponsorship</a:t>
                      </a:r>
                      <a:r>
                        <a:rPr sz="800" spc="4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Social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Media</a:t>
                      </a:r>
                      <a:r>
                        <a:rPr sz="800" spc="2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channels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Special "Meet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800" spc="-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Sponsor" mailer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sent</a:t>
                      </a:r>
                      <a:r>
                        <a:rPr sz="800" spc="-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out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601">
                <a:tc gridSpan="3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900" b="1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Media</a:t>
                      </a:r>
                      <a:r>
                        <a:rPr sz="900" b="1" spc="-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900" b="1" spc="-2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Communications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6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Quote</a:t>
                      </a:r>
                      <a:r>
                        <a:rPr sz="800" spc="-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event Press</a:t>
                      </a:r>
                      <a:r>
                        <a:rPr sz="800" spc="-2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Release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Sponsor 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name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mentioned</a:t>
                      </a:r>
                      <a:r>
                        <a:rPr sz="800" spc="2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EmiratesGBC</a:t>
                      </a:r>
                      <a:r>
                        <a:rPr sz="800" spc="-2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Green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Building</a:t>
                      </a:r>
                      <a:r>
                        <a:rPr sz="800" spc="2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Week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press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release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Branding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online</a:t>
                      </a:r>
                      <a:r>
                        <a:rPr sz="800" spc="2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collateral</a:t>
                      </a:r>
                      <a:r>
                        <a:rPr sz="800" spc="3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promoting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the World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Green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Building</a:t>
                      </a:r>
                      <a:r>
                        <a:rPr sz="800" spc="2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Week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7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37909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Posts</a:t>
                      </a:r>
                      <a:r>
                        <a:rPr sz="7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related</a:t>
                      </a:r>
                      <a:r>
                        <a:rPr sz="7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7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sponsored</a:t>
                      </a:r>
                      <a:r>
                        <a:rPr sz="7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session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601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900" b="1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900" b="1" spc="-1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900" b="1" spc="-3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Event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Branding</a:t>
                      </a:r>
                      <a:r>
                        <a:rPr sz="800" spc="1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the EmiratesGBC</a:t>
                      </a:r>
                      <a:r>
                        <a:rPr sz="800" spc="-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World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Green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Building</a:t>
                      </a:r>
                      <a:r>
                        <a:rPr sz="800" spc="4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Week</a:t>
                      </a:r>
                      <a:r>
                        <a:rPr sz="800" spc="-1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agenda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(electronic)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7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7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sessions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7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Session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6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Option to</a:t>
                      </a:r>
                      <a:r>
                        <a:rPr sz="800" spc="-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distribute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giveaways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7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Opportunity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800" spc="-1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participate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in the</a:t>
                      </a:r>
                      <a:r>
                        <a:rPr sz="800" spc="-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event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Branding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printed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collateral</a:t>
                      </a:r>
                      <a:r>
                        <a:rPr sz="800" spc="2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(signage 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sz="800" spc="-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banners)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7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7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sessions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7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Session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6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Special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thank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you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800" spc="-2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announced</a:t>
                      </a:r>
                      <a:r>
                        <a:rPr sz="800" spc="3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800" spc="-2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beginning</a:t>
                      </a:r>
                      <a:r>
                        <a:rPr sz="800" spc="1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end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800" spc="-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session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7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7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sessions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7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Session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7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Branding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on 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AV</a:t>
                      </a:r>
                      <a:r>
                        <a:rPr sz="800" spc="-4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screen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saver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7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7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sessions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7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Session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5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Front</a:t>
                      </a:r>
                      <a:r>
                        <a:rPr sz="800" spc="-2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row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seats for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panel</a:t>
                      </a:r>
                      <a:r>
                        <a:rPr sz="800" spc="1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discussion</a:t>
                      </a:r>
                      <a:r>
                        <a:rPr sz="800" spc="3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workshop</a:t>
                      </a:r>
                      <a:r>
                        <a:rPr sz="800" spc="1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sessions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(CEO</a:t>
                      </a:r>
                      <a:r>
                        <a:rPr sz="800" spc="-3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level)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7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7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sessions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700" spc="-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7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00" spc="-5" dirty="0">
                          <a:latin typeface="Calibri"/>
                          <a:cs typeface="Calibri"/>
                        </a:rPr>
                        <a:t>Session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46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Option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800" spc="1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one</a:t>
                      </a:r>
                      <a:r>
                        <a:rPr sz="800" spc="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commercial to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played</a:t>
                      </a:r>
                      <a:r>
                        <a:rPr sz="800" spc="2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during</a:t>
                      </a:r>
                      <a:r>
                        <a:rPr sz="800" spc="1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networking</a:t>
                      </a:r>
                      <a:r>
                        <a:rPr sz="800" spc="1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break </a:t>
                      </a:r>
                      <a:r>
                        <a:rPr sz="80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(2-3min)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7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4614">
                <a:tc gridSpan="3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900" b="1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After</a:t>
                      </a:r>
                      <a:r>
                        <a:rPr sz="900" b="1" spc="-2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900" b="1" spc="-2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Event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4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800" spc="-5" dirty="0">
                          <a:latin typeface="Calibri"/>
                          <a:cs typeface="Calibri"/>
                        </a:rPr>
                        <a:t>Special thank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Calibri"/>
                          <a:cs typeface="Calibri"/>
                        </a:rPr>
                        <a:t>branding</a:t>
                      </a:r>
                      <a:r>
                        <a:rPr sz="800" spc="1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8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Calibri"/>
                          <a:cs typeface="Calibri"/>
                        </a:rPr>
                        <a:t>event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Calibri"/>
                          <a:cs typeface="Calibri"/>
                        </a:rPr>
                        <a:t>brief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7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375522"/>
                    </a:solidFill>
                  </a:tcPr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700" dirty="0">
                          <a:latin typeface="Calibri"/>
                          <a:cs typeface="Calibri"/>
                        </a:rPr>
                        <a:t>x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4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900" b="1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sz="900" b="1" spc="-20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(UAE</a:t>
                      </a:r>
                      <a:r>
                        <a:rPr sz="900" b="1" spc="-1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Dirhams)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4990" algn="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800" b="1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10,000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71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557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800" b="1" dirty="0">
                          <a:solidFill>
                            <a:srgbClr val="3A3838"/>
                          </a:solidFill>
                          <a:latin typeface="Calibri"/>
                          <a:cs typeface="Calibri"/>
                        </a:rPr>
                        <a:t>5,000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71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35405" y="175336"/>
            <a:ext cx="643572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240" dirty="0"/>
              <a:t>SPONSORSHIP</a:t>
            </a:r>
            <a:r>
              <a:rPr spc="229" dirty="0"/>
              <a:t> </a:t>
            </a:r>
            <a:r>
              <a:rPr spc="190" dirty="0"/>
              <a:t>PACKAGE</a:t>
            </a:r>
            <a:r>
              <a:rPr spc="229" dirty="0"/>
              <a:t> </a:t>
            </a:r>
            <a:r>
              <a:rPr spc="235" dirty="0"/>
              <a:t>BENEFITS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105"/>
              </a:spcBef>
              <a:tabLst>
                <a:tab pos="1986914" algn="l"/>
                <a:tab pos="2635250" algn="l"/>
              </a:tabLst>
            </a:pPr>
            <a:r>
              <a:rPr spc="235" dirty="0"/>
              <a:t>BENEFITS	</a:t>
            </a:r>
            <a:r>
              <a:rPr spc="130" dirty="0"/>
              <a:t>OF	</a:t>
            </a:r>
            <a:r>
              <a:rPr spc="215" dirty="0"/>
              <a:t>PARNTERSHIP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78536" y="4646676"/>
            <a:ext cx="8162925" cy="1503045"/>
            <a:chOff x="478536" y="4646676"/>
            <a:chExt cx="8162925" cy="150304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83763" y="4646676"/>
              <a:ext cx="2253995" cy="150266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8536" y="4646676"/>
              <a:ext cx="2354580" cy="150266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6415" y="4651248"/>
              <a:ext cx="2264664" cy="149809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43983" y="4649724"/>
              <a:ext cx="2247900" cy="1499616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0" y="6272783"/>
            <a:ext cx="9143999" cy="58521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767892" y="2140966"/>
            <a:ext cx="7328534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58010" indent="-28702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1858010" algn="l"/>
                <a:tab pos="1858645" algn="l"/>
              </a:tabLst>
            </a:pPr>
            <a:r>
              <a:rPr sz="2000" spc="-15" dirty="0">
                <a:latin typeface="Calibri"/>
                <a:cs typeface="Calibri"/>
              </a:rPr>
              <a:t>Demonstrate</a:t>
            </a:r>
            <a:r>
              <a:rPr sz="2000" spc="-5" dirty="0">
                <a:latin typeface="Calibri"/>
                <a:cs typeface="Calibri"/>
              </a:rPr>
              <a:t> sustainability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leadership</a:t>
            </a:r>
            <a:endParaRPr sz="2000">
              <a:latin typeface="Calibri"/>
              <a:cs typeface="Calibri"/>
            </a:endParaRPr>
          </a:p>
          <a:p>
            <a:pPr marL="2068830" lvl="1" indent="-287655">
              <a:lnSpc>
                <a:spcPct val="100000"/>
              </a:lnSpc>
              <a:buFont typeface="Arial MT"/>
              <a:buChar char="•"/>
              <a:tabLst>
                <a:tab pos="2068830" algn="l"/>
                <a:tab pos="2069464" algn="l"/>
              </a:tabLst>
            </a:pPr>
            <a:r>
              <a:rPr sz="2000" spc="-20" dirty="0">
                <a:latin typeface="Calibri"/>
                <a:cs typeface="Calibri"/>
              </a:rPr>
              <a:t>Event</a:t>
            </a:r>
            <a:r>
              <a:rPr sz="2000" spc="-5" dirty="0">
                <a:latin typeface="Calibri"/>
                <a:cs typeface="Calibri"/>
              </a:rPr>
              <a:t> participation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spc="-5" dirty="0">
                <a:latin typeface="Calibri"/>
                <a:cs typeface="Calibri"/>
              </a:rPr>
              <a:t>employees</a:t>
            </a:r>
            <a:endParaRPr sz="2000">
              <a:latin typeface="Calibri"/>
              <a:cs typeface="Calibri"/>
            </a:endParaRPr>
          </a:p>
          <a:p>
            <a:pPr marL="1882775" indent="-287020">
              <a:lnSpc>
                <a:spcPct val="100000"/>
              </a:lnSpc>
              <a:buFont typeface="Arial MT"/>
              <a:buChar char="•"/>
              <a:tabLst>
                <a:tab pos="1882775" algn="l"/>
                <a:tab pos="1883410" algn="l"/>
              </a:tabLst>
            </a:pPr>
            <a:r>
              <a:rPr sz="2000" dirty="0">
                <a:latin typeface="Calibri"/>
                <a:cs typeface="Calibri"/>
              </a:rPr>
              <a:t>Media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coverage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for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your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organization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spc="-5" dirty="0">
                <a:latin typeface="Calibri"/>
                <a:cs typeface="Calibri"/>
              </a:rPr>
              <a:t>Long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term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brand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exposure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&amp;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visibility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across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EmiratesGBC’s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network</a:t>
            </a:r>
            <a:endParaRPr sz="2000">
              <a:latin typeface="Calibri"/>
              <a:cs typeface="Calibri"/>
            </a:endParaRPr>
          </a:p>
          <a:p>
            <a:pPr marL="2475865" lvl="1" indent="-287020">
              <a:lnSpc>
                <a:spcPct val="100000"/>
              </a:lnSpc>
              <a:buFont typeface="Arial MT"/>
              <a:buChar char="•"/>
              <a:tabLst>
                <a:tab pos="2475865" algn="l"/>
                <a:tab pos="2476500" algn="l"/>
              </a:tabLst>
            </a:pPr>
            <a:r>
              <a:rPr sz="2000" spc="-10" dirty="0">
                <a:latin typeface="Calibri"/>
                <a:cs typeface="Calibri"/>
              </a:rPr>
              <a:t>Networking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opportunities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421005">
              <a:lnSpc>
                <a:spcPct val="100000"/>
              </a:lnSpc>
            </a:pP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Support</a:t>
            </a:r>
            <a:r>
              <a:rPr sz="2000"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</a:t>
            </a:r>
            <a:r>
              <a:rPr sz="20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green</a:t>
            </a:r>
            <a:r>
              <a:rPr sz="2000" b="1" u="heavy" spc="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building</a:t>
            </a:r>
            <a:r>
              <a:rPr sz="2000" b="1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movement</a:t>
            </a:r>
            <a:r>
              <a:rPr sz="2000"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 the</a:t>
            </a:r>
            <a:r>
              <a:rPr sz="20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UAE</a:t>
            </a:r>
            <a:r>
              <a:rPr sz="2000" b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beyond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8425" y="2950844"/>
            <a:ext cx="753935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800" spc="-13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pursue</a:t>
            </a:r>
            <a:r>
              <a:rPr sz="28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sponsorship</a:t>
            </a:r>
            <a:r>
              <a:rPr sz="2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opportunity,</a:t>
            </a:r>
            <a:r>
              <a:rPr sz="28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please</a:t>
            </a:r>
            <a:r>
              <a:rPr sz="2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contact </a:t>
            </a:r>
            <a:r>
              <a:rPr sz="2800" spc="-6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2800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events</a:t>
            </a:r>
            <a:r>
              <a:rPr sz="2800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  <a:hlinkClick r:id="rId2"/>
              </a:rPr>
              <a:t>@emiratesgbc.org</a:t>
            </a:r>
            <a:r>
              <a:rPr sz="2800" spc="2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call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04</a:t>
            </a:r>
            <a:r>
              <a:rPr sz="28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346</a:t>
            </a:r>
            <a:r>
              <a:rPr sz="2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8244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Thank </a:t>
            </a:r>
            <a:r>
              <a:rPr sz="2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you!</a:t>
            </a:r>
            <a:endParaRPr sz="2800" dirty="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6350" y="0"/>
            <a:ext cx="9156700" cy="1442720"/>
            <a:chOff x="-6350" y="0"/>
            <a:chExt cx="9156700" cy="144272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9144000" cy="1430020"/>
            </a:xfrm>
            <a:custGeom>
              <a:avLst/>
              <a:gdLst/>
              <a:ahLst/>
              <a:cxnLst/>
              <a:rect l="l" t="t" r="r" b="b"/>
              <a:pathLst>
                <a:path w="9144000" h="1430020">
                  <a:moveTo>
                    <a:pt x="0" y="1429512"/>
                  </a:moveTo>
                  <a:lnTo>
                    <a:pt x="9144000" y="1429512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4295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9144000" cy="1430020"/>
            </a:xfrm>
            <a:custGeom>
              <a:avLst/>
              <a:gdLst/>
              <a:ahLst/>
              <a:cxnLst/>
              <a:rect l="l" t="t" r="r" b="b"/>
              <a:pathLst>
                <a:path w="9144000" h="1430020">
                  <a:moveTo>
                    <a:pt x="0" y="1429512"/>
                  </a:moveTo>
                  <a:lnTo>
                    <a:pt x="9144000" y="1429512"/>
                  </a:lnTo>
                  <a:lnTo>
                    <a:pt x="9144000" y="0"/>
                  </a:lnTo>
                </a:path>
                <a:path w="9144000" h="1430020">
                  <a:moveTo>
                    <a:pt x="0" y="0"/>
                  </a:moveTo>
                  <a:lnTo>
                    <a:pt x="0" y="142951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421</Words>
  <Application>Microsoft Office PowerPoint</Application>
  <PresentationFormat>On-screen Show (4:3)</PresentationFormat>
  <Paragraphs>83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MT</vt:lpstr>
      <vt:lpstr>Calibri</vt:lpstr>
      <vt:lpstr>Calibri Light</vt:lpstr>
      <vt:lpstr>Times New Roman</vt:lpstr>
      <vt:lpstr>Trebuchet MS</vt:lpstr>
      <vt:lpstr>Office Theme</vt:lpstr>
      <vt:lpstr>Partnership Opportunity</vt:lpstr>
      <vt:lpstr>World Green Building Week</vt:lpstr>
      <vt:lpstr>SPONSORSHIP PACKAGE OVERVIEW</vt:lpstr>
      <vt:lpstr>SPONSORSHIP PACKAGE BENEFITS</vt:lpstr>
      <vt:lpstr>BENEFITS OF PARNTERSHIP</vt:lpstr>
      <vt:lpstr>To pursue a sponsorship opportunity, please contact  events@emiratesgbc.org or call 04 346 8244 Thank 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Egbc dxb</dc:creator>
  <cp:lastModifiedBy>Reema Abu Ruqaa</cp:lastModifiedBy>
  <cp:revision>1</cp:revision>
  <dcterms:created xsi:type="dcterms:W3CDTF">2024-08-19T08:16:30Z</dcterms:created>
  <dcterms:modified xsi:type="dcterms:W3CDTF">2024-08-19T08:25:44Z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2024-08-19T00:00:00Z</vt:filetime>
  </property>
</Properties>
</file>