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99" r:id="rId3"/>
    <p:sldId id="256" r:id="rId4"/>
    <p:sldId id="257" r:id="rId5"/>
    <p:sldId id="289" r:id="rId6"/>
    <p:sldId id="292" r:id="rId7"/>
    <p:sldId id="293" r:id="rId8"/>
    <p:sldId id="286" r:id="rId9"/>
    <p:sldId id="294" r:id="rId10"/>
    <p:sldId id="290" r:id="rId11"/>
    <p:sldId id="262" r:id="rId12"/>
    <p:sldId id="265" r:id="rId13"/>
    <p:sldId id="267" r:id="rId14"/>
    <p:sldId id="269" r:id="rId15"/>
    <p:sldId id="270" r:id="rId16"/>
    <p:sldId id="271" r:id="rId17"/>
    <p:sldId id="296" r:id="rId18"/>
    <p:sldId id="272" r:id="rId19"/>
    <p:sldId id="295" r:id="rId20"/>
    <p:sldId id="260" r:id="rId21"/>
    <p:sldId id="264" r:id="rId22"/>
    <p:sldId id="268" r:id="rId23"/>
    <p:sldId id="297" r:id="rId24"/>
    <p:sldId id="298" r:id="rId25"/>
    <p:sldId id="275" r:id="rId26"/>
    <p:sldId id="277" r:id="rId27"/>
    <p:sldId id="276" r:id="rId28"/>
    <p:sldId id="285" r:id="rId29"/>
  </p:sldIdLst>
  <p:sldSz cx="18288000" cy="10287000"/>
  <p:notesSz cx="6858000" cy="9144000"/>
  <p:embeddedFontLst>
    <p:embeddedFont>
      <p:font typeface="MS PGothic" panose="020B0600070205080204" pitchFamily="34" charset="-12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nva Sans Bold" panose="020B0604020202020204" charset="0"/>
      <p:regular r:id="rId36"/>
    </p:embeddedFont>
    <p:embeddedFont>
      <p:font typeface="Canva Sans" panose="020B0604020202020204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Open Sans Bold" panose="020B0604020202020204" charset="0"/>
      <p:regular r:id="rId40"/>
    </p:embeddedFont>
    <p:embeddedFont>
      <p:font typeface="Tahoma Bold" panose="020B0804030504040204" pitchFamily="34" charset="0"/>
      <p:bold r:id="rId41"/>
    </p:embeddedFont>
    <p:embeddedFont>
      <p:font typeface="Open Sans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9387" autoAdjust="0"/>
  </p:normalViewPr>
  <p:slideViewPr>
    <p:cSldViewPr>
      <p:cViewPr varScale="1">
        <p:scale>
          <a:sx n="47" d="100"/>
          <a:sy n="47" d="100"/>
        </p:scale>
        <p:origin x="113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7B210-0B1D-41F8-8DE0-B617A7BA494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B18AB-2AD3-417D-9691-8AF7505F4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97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34398-E9CC-440E-8BA6-96328D763930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6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B18AB-2AD3-417D-9691-8AF7505F429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61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A85C4A-88AA-6DEA-6381-023385C45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96B87F-A188-05E7-F248-711E1712F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221794-C2BE-9D26-C8F6-62DCA4BB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AA57D4-0C1D-8FD4-C8B0-3B8DA1CAD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8E6008-2812-DAF4-2362-5B8B6574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4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3C0229-4214-8D1B-E7EB-A0A12BD3D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FB13C9-90D0-5E1C-305D-26B64F578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C1D612-22B4-7D0E-45CA-14C274AD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F39A06-1261-132F-0D33-C7A3D6494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4A040F-DA27-5F8D-B1D7-AEF476A6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8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3A60F5-B8A5-1502-30F3-12B5FCF9A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90FECAE-88F5-65F6-73EA-C58C76D714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7F2E962-DACF-D2F5-D191-E485B9562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6FD84D-EC2D-2545-BE59-F6C1062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8C3B82-8995-3C54-DF86-AFA6D3A5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6BC023-F13B-1656-C0AD-C45A64A3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5D1F808-B707-25E2-9F80-5F3DB893D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CEAB955-8590-C90F-2D7F-F9AF817798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D43684-BBB2-56C7-4EC2-1E957BCB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45B1B1-B1BD-021E-FD38-3B7ED8B0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81CBE4-DB91-60BC-6EA3-8B4603A1D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39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ACBBC7-9A2D-2C88-168B-235A03761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781266-84E9-1E4A-BC52-D0C22249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FDFD315-9BC7-9B3A-CC4E-461E3F58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A6BFB4F-50AD-5620-CADE-E024B70DC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33F02A6-8E68-17A7-4462-5788ABE095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6E6D3BC-39DB-A6AB-8FAD-7112BD0D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D1811E-E756-EC00-1887-8B9AC8A2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30E58B5-6848-2F62-6392-6B7F734B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63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1EFBA8-AAC3-47A2-C5D5-65D1FB881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9769C08-73B5-EE5C-C36C-3ADE7779D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5068C15-2569-8B1F-ECB7-6DB0E5DA3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70F6E46-1AC0-26F4-9E97-3E0C7F09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75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4A109B2-0EE5-4806-53D0-A04A5FE7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9DD9C6-E28E-1DAE-BD3B-5FB3BE8F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A6CC1A3-3503-CCC5-2515-99452F15A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2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5CBA18-1204-D6E6-05F1-686C07ED7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5590411-231D-FCB4-C5AC-17292CB23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883E9F6-D730-02FC-C13D-60FEA1302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ABE365-FF46-336F-2781-47E56FA5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5725F9-96B3-05C6-B525-9765D2E0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2CCED9-C56D-C500-88EE-95799441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05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B9B5E1-A78A-CEC9-D5E9-CE3523696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A33CD27-0B38-DEE7-0D4C-159B7F6DD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429B7F-78F8-7CC8-E572-4FF97CE37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3FD8612-9B61-1EFC-E78C-B624C7E8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FF218C-2AC0-A6A0-4D94-2E46D21B1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8463999-8C68-82D3-078B-CA954BFF0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66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BE98B7-2D87-C69D-24F1-B63D5A0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43ABA0-FC5C-4E80-8ED1-C86917A921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B49662-CDD3-A826-903A-120C14C09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681440-5305-DDD1-351C-78B71A600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C6305F9-FC74-95AC-DD20-6C8E6451D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154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BD571F0-9021-43A4-7426-0293CF75B5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E420D7C-DBCA-303C-AB5D-452380520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F40D4D-ECA5-F0A3-B2C2-96BD05DA7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898AB4-5931-3017-94F1-2328A3A3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EEF5097-7F11-6940-9DE5-5CC4346F7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99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88EB731-E9F9-BE6F-A5BD-C1CFFE83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C41D8A-36C9-AD2F-639D-92DCACBC1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DF63CCA-50DA-2475-2963-03C67E211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A2C3F-47FD-4CF9-827C-28D168A10F44}" type="datetimeFigureOut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17/01/2024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3BA1E-928C-1560-C9F8-88567E68D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9B5BFC-2F9B-F6C8-5F87-92B2142E02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6308D-2ECC-4A08-AFB9-92266280DEC4}" type="slidenum">
              <a:rPr lang="en-A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01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028" y="-214004"/>
            <a:ext cx="15544800" cy="1110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>
            <a:extLst>
              <a:ext uri="{FF2B5EF4-FFF2-40B4-BE49-F238E27FC236}">
                <a16:creationId xmlns="" xmlns:a16="http://schemas.microsoft.com/office/drawing/2014/main" id="{79A38E56-CDC2-46FF-9D7C-7F66615D9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22" y="2288219"/>
            <a:ext cx="18288000" cy="22050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6600" b="1" dirty="0">
                <a:solidFill>
                  <a:srgbClr val="007060"/>
                </a:solidFill>
                <a:latin typeface="+mn-lt"/>
                <a:ea typeface="ＭＳ Ｐゴシック" panose="020B0600070205080204" pitchFamily="34" charset="-128"/>
              </a:rPr>
              <a:t/>
            </a:r>
            <a:br>
              <a:rPr lang="en-US" altLang="en-US" sz="6600" b="1" dirty="0">
                <a:solidFill>
                  <a:srgbClr val="00706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6600" b="1" dirty="0">
                <a:solidFill>
                  <a:srgbClr val="007060"/>
                </a:solidFill>
                <a:latin typeface="+mn-lt"/>
                <a:ea typeface="ＭＳ Ｐゴシック" panose="020B0600070205080204" pitchFamily="34" charset="-128"/>
              </a:rPr>
              <a:t>EmiratesGBC Technical Workshops</a:t>
            </a:r>
            <a:br>
              <a:rPr lang="en-US" altLang="en-US" sz="6600" b="1" dirty="0">
                <a:solidFill>
                  <a:srgbClr val="007060"/>
                </a:solidFill>
                <a:latin typeface="+mn-lt"/>
                <a:ea typeface="ＭＳ Ｐゴシック" panose="020B0600070205080204" pitchFamily="34" charset="-128"/>
              </a:rPr>
            </a:br>
            <a:r>
              <a:rPr lang="en-US" altLang="en-US" sz="6000" i="1" dirty="0" smtClean="0">
                <a:latin typeface="+mn-lt"/>
                <a:ea typeface="ＭＳ Ｐゴシック" panose="020B0600070205080204" pitchFamily="34" charset="-128"/>
              </a:rPr>
              <a:t>by SkyTech Engineering LLC-FZ</a:t>
            </a:r>
            <a:endParaRPr lang="en-US" altLang="en-US" sz="6000" dirty="0">
              <a:highlight>
                <a:srgbClr val="FFFF00"/>
              </a:highlight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052" name="Subtitle 2">
            <a:extLst>
              <a:ext uri="{FF2B5EF4-FFF2-40B4-BE49-F238E27FC236}">
                <a16:creationId xmlns="" xmlns:a16="http://schemas.microsoft.com/office/drawing/2014/main" id="{BFCAC3BB-60C7-457F-9694-F0A401718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4811" y="5143500"/>
            <a:ext cx="13000889" cy="32912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202124"/>
                </a:solidFill>
                <a:latin typeface="docs-Roboto"/>
              </a:rPr>
              <a:t>Breathing Green: The Evolution of Living Walls for Energy and Air Quality </a:t>
            </a:r>
            <a:r>
              <a:rPr lang="en-US" b="1" dirty="0" smtClean="0">
                <a:solidFill>
                  <a:srgbClr val="202124"/>
                </a:solidFill>
                <a:latin typeface="docs-Roboto"/>
              </a:rPr>
              <a:t>Solutions</a:t>
            </a:r>
          </a:p>
          <a:p>
            <a:endParaRPr lang="en-US" b="1" dirty="0">
              <a:solidFill>
                <a:srgbClr val="202124"/>
              </a:solidFill>
              <a:latin typeface="docs-Roboto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</a:rPr>
              <a:t>Presented </a:t>
            </a:r>
            <a:r>
              <a:rPr lang="en-US" dirty="0" smtClean="0">
                <a:solidFill>
                  <a:srgbClr val="000000"/>
                </a:solidFill>
              </a:rPr>
              <a:t>by </a:t>
            </a:r>
            <a:r>
              <a:rPr lang="en-US" b="1" dirty="0" smtClean="0">
                <a:solidFill>
                  <a:srgbClr val="000000"/>
                </a:solidFill>
              </a:rPr>
              <a:t>Pio Vitharana, Managing Director </a:t>
            </a:r>
            <a:endParaRPr lang="en-US" altLang="en-US" sz="4800" b="1" dirty="0">
              <a:solidFill>
                <a:srgbClr val="A0CF67"/>
              </a:solidFill>
              <a:highlight>
                <a:srgbClr val="FFFF00"/>
              </a:highlight>
              <a:ea typeface="ＭＳ Ｐゴシック" panose="020B0600070205080204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11839AF-F744-4B23-9E5C-C892A779681E}"/>
              </a:ext>
            </a:extLst>
          </p:cNvPr>
          <p:cNvSpPr txBox="1"/>
          <p:nvPr/>
        </p:nvSpPr>
        <p:spPr>
          <a:xfrm>
            <a:off x="14353994" y="9385072"/>
            <a:ext cx="468850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700" b="1" dirty="0" smtClean="0">
                <a:solidFill>
                  <a:srgbClr val="006F60"/>
                </a:solidFill>
                <a:ea typeface="ＭＳ Ｐゴシック" panose="020B0600070205080204" pitchFamily="34" charset="-128"/>
              </a:rPr>
              <a:t>12</a:t>
            </a:r>
            <a:r>
              <a:rPr lang="en-US" altLang="en-US" sz="2700" b="1" baseline="30000" dirty="0" smtClean="0">
                <a:solidFill>
                  <a:srgbClr val="006F60"/>
                </a:solidFill>
                <a:ea typeface="ＭＳ Ｐゴシック" panose="020B0600070205080204" pitchFamily="34" charset="-128"/>
              </a:rPr>
              <a:t>th</a:t>
            </a:r>
            <a:r>
              <a:rPr lang="en-US" altLang="en-US" sz="2700" b="1" dirty="0" smtClean="0">
                <a:solidFill>
                  <a:srgbClr val="006F60"/>
                </a:solidFill>
                <a:ea typeface="ＭＳ Ｐゴシック" panose="020B0600070205080204" pitchFamily="34" charset="-128"/>
              </a:rPr>
              <a:t> of January </a:t>
            </a:r>
            <a:r>
              <a:rPr lang="en-US" altLang="en-US" sz="2700" b="1" dirty="0">
                <a:solidFill>
                  <a:srgbClr val="006F60"/>
                </a:solidFill>
                <a:ea typeface="ＭＳ Ｐゴシック" panose="020B0600070205080204" pitchFamily="34" charset="-128"/>
              </a:rPr>
              <a:t>2024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0863D7EA-636A-F07B-4978-D8D058C82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978" y="229103"/>
            <a:ext cx="2817744" cy="2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16131091" y="8836520"/>
            <a:ext cx="2156908" cy="1666702"/>
          </a:xfrm>
          <a:custGeom>
            <a:avLst/>
            <a:gdLst/>
            <a:ahLst/>
            <a:cxnLst/>
            <a:rect l="l" t="t" r="r" b="b"/>
            <a:pathLst>
              <a:path w="2156908" h="1666702">
                <a:moveTo>
                  <a:pt x="0" y="0"/>
                </a:moveTo>
                <a:lnTo>
                  <a:pt x="2156909" y="0"/>
                </a:lnTo>
                <a:lnTo>
                  <a:pt x="2156909" y="1666701"/>
                </a:lnTo>
                <a:lnTo>
                  <a:pt x="0" y="1666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" r="-6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64891" y="2424280"/>
            <a:ext cx="6125670" cy="6125670"/>
          </a:xfrm>
          <a:custGeom>
            <a:avLst/>
            <a:gdLst/>
            <a:ahLst/>
            <a:cxnLst/>
            <a:rect l="l" t="t" r="r" b="b"/>
            <a:pathLst>
              <a:path w="6125670" h="6125670">
                <a:moveTo>
                  <a:pt x="0" y="0"/>
                </a:moveTo>
                <a:lnTo>
                  <a:pt x="6125670" y="0"/>
                </a:lnTo>
                <a:lnTo>
                  <a:pt x="6125670" y="6125670"/>
                </a:lnTo>
                <a:lnTo>
                  <a:pt x="0" y="61256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81101" y="2710850"/>
            <a:ext cx="11678199" cy="5839100"/>
          </a:xfrm>
          <a:custGeom>
            <a:avLst/>
            <a:gdLst/>
            <a:ahLst/>
            <a:cxnLst/>
            <a:rect l="l" t="t" r="r" b="b"/>
            <a:pathLst>
              <a:path w="11678199" h="5839100">
                <a:moveTo>
                  <a:pt x="0" y="0"/>
                </a:moveTo>
                <a:lnTo>
                  <a:pt x="11678199" y="0"/>
                </a:lnTo>
                <a:lnTo>
                  <a:pt x="11678199" y="5839099"/>
                </a:lnTo>
                <a:lnTo>
                  <a:pt x="0" y="58390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09800" y="403016"/>
            <a:ext cx="2184779" cy="1545271"/>
          </a:xfrm>
          <a:custGeom>
            <a:avLst/>
            <a:gdLst/>
            <a:ahLst/>
            <a:cxnLst/>
            <a:rect l="l" t="t" r="r" b="b"/>
            <a:pathLst>
              <a:path w="2184779" h="1545271">
                <a:moveTo>
                  <a:pt x="0" y="0"/>
                </a:moveTo>
                <a:lnTo>
                  <a:pt x="2184778" y="0"/>
                </a:lnTo>
                <a:lnTo>
                  <a:pt x="2184778" y="1545271"/>
                </a:lnTo>
                <a:lnTo>
                  <a:pt x="0" y="154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9" b="-59"/>
            </a:stretch>
          </a:blipFill>
        </p:spPr>
      </p:sp>
      <p:sp>
        <p:nvSpPr>
          <p:cNvPr id="10" name="Rectangle 9"/>
          <p:cNvSpPr/>
          <p:nvPr/>
        </p:nvSpPr>
        <p:spPr>
          <a:xfrm>
            <a:off x="6528179" y="1343431"/>
            <a:ext cx="9144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88632" lvl="1" indent="-244316">
              <a:lnSpc>
                <a:spcPts val="3240"/>
              </a:lnSpc>
              <a:buFont typeface="Arial"/>
              <a:buChar char="•"/>
            </a:pPr>
            <a:r>
              <a:rPr lang="en-US" sz="2700" spc="-30" dirty="0" smtClean="0">
                <a:solidFill>
                  <a:srgbClr val="000000"/>
                </a:solidFill>
                <a:latin typeface="Open Sans Bold"/>
              </a:rPr>
              <a:t>2 lph Dripper </a:t>
            </a:r>
            <a:r>
              <a:rPr lang="en-US" sz="2700" spc="-30" dirty="0">
                <a:solidFill>
                  <a:srgbClr val="000000"/>
                </a:solidFill>
                <a:latin typeface="Open Sans Bold"/>
              </a:rPr>
              <a:t>to each and every pot </a:t>
            </a:r>
          </a:p>
          <a:p>
            <a:pPr marL="488632" lvl="1" indent="-244316">
              <a:lnSpc>
                <a:spcPts val="3240"/>
              </a:lnSpc>
              <a:buFont typeface="Arial"/>
              <a:buChar char="•"/>
            </a:pPr>
            <a:r>
              <a:rPr lang="en-US" sz="2700" spc="-30" dirty="0">
                <a:solidFill>
                  <a:srgbClr val="000000"/>
                </a:solidFill>
                <a:latin typeface="Open Sans Bold"/>
              </a:rPr>
              <a:t>2.5 Liters of soil to each pot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6400" y="529321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Panel or Modular Fabric Pocket Vertical Gardens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23916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4"/>
          <p:cNvSpPr/>
          <p:nvPr/>
        </p:nvSpPr>
        <p:spPr>
          <a:xfrm>
            <a:off x="7398826" y="33132"/>
            <a:ext cx="5769455" cy="10287000"/>
          </a:xfrm>
          <a:custGeom>
            <a:avLst/>
            <a:gdLst/>
            <a:ahLst/>
            <a:cxnLst/>
            <a:rect l="l" t="t" r="r" b="b"/>
            <a:pathLst>
              <a:path w="5769455" h="10287000">
                <a:moveTo>
                  <a:pt x="0" y="0"/>
                </a:moveTo>
                <a:lnTo>
                  <a:pt x="5769454" y="0"/>
                </a:lnTo>
                <a:lnTo>
                  <a:pt x="57694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49" r="-11668" b="-9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93272" y="1"/>
            <a:ext cx="5506182" cy="10287000"/>
          </a:xfrm>
          <a:custGeom>
            <a:avLst/>
            <a:gdLst/>
            <a:ahLst/>
            <a:cxnLst/>
            <a:rect l="l" t="t" r="r" b="b"/>
            <a:pathLst>
              <a:path w="5506182" h="10287000">
                <a:moveTo>
                  <a:pt x="0" y="0"/>
                </a:moveTo>
                <a:lnTo>
                  <a:pt x="5506182" y="0"/>
                </a:lnTo>
                <a:lnTo>
                  <a:pt x="5506182" y="10287001"/>
                </a:lnTo>
                <a:lnTo>
                  <a:pt x="0" y="10287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29" r="-1109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805081" y="547686"/>
            <a:ext cx="1327368" cy="938834"/>
          </a:xfrm>
          <a:custGeom>
            <a:avLst/>
            <a:gdLst/>
            <a:ahLst/>
            <a:cxnLst/>
            <a:rect l="l" t="t" r="r" b="b"/>
            <a:pathLst>
              <a:path w="1327368" h="938834">
                <a:moveTo>
                  <a:pt x="0" y="0"/>
                </a:moveTo>
                <a:lnTo>
                  <a:pt x="1327368" y="0"/>
                </a:lnTo>
                <a:lnTo>
                  <a:pt x="1327368" y="938834"/>
                </a:lnTo>
                <a:lnTo>
                  <a:pt x="0" y="938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" b="-5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38400" y="2324100"/>
            <a:ext cx="5953568" cy="4962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-143" dirty="0">
                <a:solidFill>
                  <a:srgbClr val="000000"/>
                </a:solidFill>
                <a:latin typeface="Open Sans Bold"/>
              </a:rPr>
              <a:t>Stand-alone Type Green Wall </a:t>
            </a:r>
            <a:r>
              <a:rPr lang="en-US" sz="3600" spc="-143" dirty="0" smtClean="0">
                <a:solidFill>
                  <a:srgbClr val="000000"/>
                </a:solidFill>
                <a:latin typeface="Open Sans Bold"/>
              </a:rPr>
              <a:t>for </a:t>
            </a:r>
            <a:r>
              <a:rPr lang="en-US" sz="3600" spc="-143" dirty="0">
                <a:solidFill>
                  <a:srgbClr val="000000"/>
                </a:solidFill>
                <a:latin typeface="Open Sans Bold"/>
              </a:rPr>
              <a:t>Indoors</a:t>
            </a:r>
          </a:p>
          <a:p>
            <a:pPr algn="l">
              <a:lnSpc>
                <a:spcPts val="4320"/>
              </a:lnSpc>
            </a:pPr>
            <a:r>
              <a:rPr lang="en-US" sz="3600" spc="-143" dirty="0">
                <a:solidFill>
                  <a:srgbClr val="000000"/>
                </a:solidFill>
                <a:latin typeface="Open Sans Bold"/>
              </a:rPr>
              <a:t> </a:t>
            </a:r>
          </a:p>
          <a:p>
            <a:pPr algn="l">
              <a:lnSpc>
                <a:spcPts val="4320"/>
              </a:lnSpc>
            </a:pP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Comes with.. </a:t>
            </a:r>
          </a:p>
          <a:p>
            <a:pPr marL="571500" indent="-571500" algn="l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Powerful </a:t>
            </a:r>
            <a:r>
              <a:rPr lang="en-US" sz="2800" spc="-143" dirty="0">
                <a:solidFill>
                  <a:srgbClr val="000000"/>
                </a:solidFill>
                <a:latin typeface="Open Sans"/>
              </a:rPr>
              <a:t>Grow lamp</a:t>
            </a: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,</a:t>
            </a:r>
          </a:p>
          <a:p>
            <a:pPr marL="571500" indent="-571500" algn="l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WIFI </a:t>
            </a:r>
            <a:r>
              <a:rPr lang="en-US" sz="2800" spc="-143" dirty="0">
                <a:solidFill>
                  <a:srgbClr val="000000"/>
                </a:solidFill>
                <a:latin typeface="Open Sans"/>
              </a:rPr>
              <a:t>assisted fully automated water pumping system </a:t>
            </a:r>
            <a:endParaRPr lang="en-US" sz="2800" spc="-143" dirty="0" smtClean="0">
              <a:solidFill>
                <a:srgbClr val="000000"/>
              </a:solidFill>
              <a:latin typeface="Open Sans"/>
            </a:endParaRPr>
          </a:p>
          <a:p>
            <a:pPr marL="571500" indent="-571500" algn="l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Inbuilt </a:t>
            </a:r>
            <a:r>
              <a:rPr lang="en-US" sz="2800" spc="-143" dirty="0">
                <a:solidFill>
                  <a:srgbClr val="000000"/>
                </a:solidFill>
                <a:latin typeface="Open Sans"/>
              </a:rPr>
              <a:t>water </a:t>
            </a: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tank</a:t>
            </a:r>
          </a:p>
          <a:p>
            <a:pPr marL="571500" indent="-571500" algn="l">
              <a:lnSpc>
                <a:spcPts val="4320"/>
              </a:lnSpc>
              <a:buFont typeface="Arial" panose="020B0604020202020204" pitchFamily="34" charset="0"/>
              <a:buChar char="•"/>
            </a:pPr>
            <a:r>
              <a:rPr lang="en-US" sz="2800" spc="-143" dirty="0" smtClean="0">
                <a:solidFill>
                  <a:srgbClr val="000000"/>
                </a:solidFill>
                <a:latin typeface="Open Sans"/>
              </a:rPr>
              <a:t>Fabric Pocket structure</a:t>
            </a:r>
            <a:endParaRPr lang="en-US" sz="2800" spc="-143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0" y="38524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15799368" y="10085"/>
            <a:ext cx="2417057" cy="1867725"/>
          </a:xfrm>
          <a:custGeom>
            <a:avLst/>
            <a:gdLst/>
            <a:ahLst/>
            <a:cxnLst/>
            <a:rect l="l" t="t" r="r" b="b"/>
            <a:pathLst>
              <a:path w="2417057" h="1867725">
                <a:moveTo>
                  <a:pt x="0" y="0"/>
                </a:moveTo>
                <a:lnTo>
                  <a:pt x="2417057" y="0"/>
                </a:lnTo>
                <a:lnTo>
                  <a:pt x="2417057" y="1867725"/>
                </a:lnTo>
                <a:lnTo>
                  <a:pt x="0" y="1867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Freeform 6"/>
          <p:cNvSpPr/>
          <p:nvPr/>
        </p:nvSpPr>
        <p:spPr>
          <a:xfrm rot="162790">
            <a:off x="593459" y="-115387"/>
            <a:ext cx="6286754" cy="10546988"/>
          </a:xfrm>
          <a:custGeom>
            <a:avLst/>
            <a:gdLst/>
            <a:ahLst/>
            <a:cxnLst/>
            <a:rect l="l" t="t" r="r" b="b"/>
            <a:pathLst>
              <a:path w="6286754" h="10546988">
                <a:moveTo>
                  <a:pt x="0" y="0"/>
                </a:moveTo>
                <a:lnTo>
                  <a:pt x="6286754" y="0"/>
                </a:lnTo>
                <a:lnTo>
                  <a:pt x="6286754" y="10546988"/>
                </a:lnTo>
                <a:lnTo>
                  <a:pt x="0" y="1054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96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85226" y="2518137"/>
            <a:ext cx="4028054" cy="4751614"/>
          </a:xfrm>
          <a:custGeom>
            <a:avLst/>
            <a:gdLst/>
            <a:ahLst/>
            <a:cxnLst/>
            <a:rect l="l" t="t" r="r" b="b"/>
            <a:pathLst>
              <a:path w="4028054" h="4751614">
                <a:moveTo>
                  <a:pt x="0" y="0"/>
                </a:moveTo>
                <a:lnTo>
                  <a:pt x="4028054" y="0"/>
                </a:lnTo>
                <a:lnTo>
                  <a:pt x="4028054" y="4751614"/>
                </a:lnTo>
                <a:lnTo>
                  <a:pt x="0" y="47516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763" b="-4194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203038" y="2258192"/>
            <a:ext cx="2571856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 Bold"/>
              </a:rPr>
              <a:t>WIFI-assisted</a:t>
            </a:r>
          </a:p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 Bold"/>
              </a:rPr>
              <a:t> Water Pump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655796" y="4637049"/>
            <a:ext cx="2928891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 Bold"/>
              </a:rPr>
              <a:t>Timer for the </a:t>
            </a:r>
          </a:p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 Bold"/>
              </a:rPr>
              <a:t>Grow Lamps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14740" y="5237811"/>
            <a:ext cx="3944452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spc="-107">
                <a:solidFill>
                  <a:srgbClr val="000000"/>
                </a:solidFill>
                <a:latin typeface="Open Sans Bold"/>
              </a:rPr>
              <a:t>Grow Lamp Dimmer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73616" y="1044909"/>
            <a:ext cx="3944452" cy="601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spc="-143">
                <a:solidFill>
                  <a:srgbClr val="000000"/>
                </a:solidFill>
                <a:latin typeface="Open Sans Bold"/>
              </a:rPr>
              <a:t>CONTROL PANEL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774894" y="2677292"/>
            <a:ext cx="1572885" cy="888414"/>
          </a:xfrm>
          <a:prstGeom prst="line">
            <a:avLst/>
          </a:prstGeom>
          <a:ln w="47625" cap="rnd">
            <a:solidFill>
              <a:srgbClr val="5B9BD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3" name="AutoShape 13"/>
          <p:cNvSpPr/>
          <p:nvPr/>
        </p:nvSpPr>
        <p:spPr>
          <a:xfrm rot="-487866">
            <a:off x="10485804" y="5318480"/>
            <a:ext cx="2267709" cy="0"/>
          </a:xfrm>
          <a:prstGeom prst="line">
            <a:avLst/>
          </a:prstGeom>
          <a:ln w="47625" cap="rnd">
            <a:solidFill>
              <a:srgbClr val="5B9BD5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4" name="AutoShape 14"/>
          <p:cNvSpPr/>
          <p:nvPr/>
        </p:nvSpPr>
        <p:spPr>
          <a:xfrm rot="-9526677">
            <a:off x="14165485" y="4858960"/>
            <a:ext cx="1383785" cy="0"/>
          </a:xfrm>
          <a:prstGeom prst="line">
            <a:avLst/>
          </a:prstGeom>
          <a:ln w="47625" cap="rnd">
            <a:solidFill>
              <a:srgbClr val="5B9BD5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" y="-19624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15721337" y="8813402"/>
            <a:ext cx="2409909" cy="1862202"/>
          </a:xfrm>
          <a:custGeom>
            <a:avLst/>
            <a:gdLst/>
            <a:ahLst/>
            <a:cxnLst/>
            <a:rect l="l" t="t" r="r" b="b"/>
            <a:pathLst>
              <a:path w="2409909" h="1862202">
                <a:moveTo>
                  <a:pt x="0" y="0"/>
                </a:moveTo>
                <a:lnTo>
                  <a:pt x="2409909" y="0"/>
                </a:lnTo>
                <a:lnTo>
                  <a:pt x="2409909" y="1862202"/>
                </a:lnTo>
                <a:lnTo>
                  <a:pt x="0" y="186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791978"/>
            <a:ext cx="10396226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r>
              <a:rPr lang="en-US" sz="3600" spc="-199" dirty="0">
                <a:solidFill>
                  <a:srgbClr val="000000"/>
                </a:solidFill>
                <a:latin typeface="Open Sans Bold"/>
              </a:rPr>
              <a:t>Salient Features of SkyGrow Fabric Green Wall System </a:t>
            </a:r>
          </a:p>
        </p:txBody>
      </p:sp>
      <p:sp>
        <p:nvSpPr>
          <p:cNvPr id="7" name="Freeform 7"/>
          <p:cNvSpPr/>
          <p:nvPr/>
        </p:nvSpPr>
        <p:spPr>
          <a:xfrm>
            <a:off x="11220818" y="634365"/>
            <a:ext cx="6753673" cy="8499536"/>
          </a:xfrm>
          <a:custGeom>
            <a:avLst/>
            <a:gdLst/>
            <a:ahLst/>
            <a:cxnLst/>
            <a:rect l="l" t="t" r="r" b="b"/>
            <a:pathLst>
              <a:path w="6753673" h="8499536">
                <a:moveTo>
                  <a:pt x="0" y="0"/>
                </a:moveTo>
                <a:lnTo>
                  <a:pt x="6753673" y="0"/>
                </a:lnTo>
                <a:lnTo>
                  <a:pt x="6753673" y="8499536"/>
                </a:lnTo>
                <a:lnTo>
                  <a:pt x="0" y="8499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402" b="-4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51797" y="3601327"/>
            <a:ext cx="7455398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3959"/>
              </a:lnSpc>
              <a:buAutoNum type="arabicPeriod"/>
            </a:pPr>
            <a:r>
              <a:rPr lang="en-US" sz="2800" spc="-131" dirty="0" smtClean="0">
                <a:solidFill>
                  <a:srgbClr val="385724"/>
                </a:solidFill>
                <a:latin typeface="Open Sans Bold"/>
              </a:rPr>
              <a:t>Enhanced </a:t>
            </a:r>
            <a:r>
              <a:rPr lang="en-US" sz="2800" spc="-131" dirty="0">
                <a:solidFill>
                  <a:srgbClr val="385724"/>
                </a:solidFill>
                <a:latin typeface="Open Sans Bold"/>
              </a:rPr>
              <a:t>Ventilation for Better Root </a:t>
            </a:r>
            <a:endParaRPr lang="en-US" sz="2800" spc="-131" dirty="0" smtClean="0">
              <a:solidFill>
                <a:srgbClr val="385724"/>
              </a:solidFill>
              <a:latin typeface="Open Sans Bold"/>
            </a:endParaRPr>
          </a:p>
          <a:p>
            <a:pPr>
              <a:lnSpc>
                <a:spcPts val="3959"/>
              </a:lnSpc>
            </a:pPr>
            <a:r>
              <a:rPr lang="en-US" sz="2800" spc="-131" dirty="0">
                <a:solidFill>
                  <a:srgbClr val="385724"/>
                </a:solidFill>
                <a:latin typeface="Open Sans Bold"/>
              </a:rPr>
              <a:t> </a:t>
            </a:r>
            <a:r>
              <a:rPr lang="en-US" sz="2800" spc="-131" dirty="0" smtClean="0">
                <a:solidFill>
                  <a:srgbClr val="385724"/>
                </a:solidFill>
                <a:latin typeface="Open Sans Bold"/>
              </a:rPr>
              <a:t>    Growth</a:t>
            </a:r>
            <a:endParaRPr lang="en-US" sz="2800" spc="-131" dirty="0">
              <a:solidFill>
                <a:srgbClr val="385724"/>
              </a:solidFill>
              <a:latin typeface="Open Sans Bol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257300" y="299223"/>
            <a:ext cx="1699260" cy="1201869"/>
          </a:xfrm>
          <a:custGeom>
            <a:avLst/>
            <a:gdLst/>
            <a:ahLst/>
            <a:cxnLst/>
            <a:rect l="l" t="t" r="r" b="b"/>
            <a:pathLst>
              <a:path w="1699260" h="1201869">
                <a:moveTo>
                  <a:pt x="0" y="0"/>
                </a:moveTo>
                <a:lnTo>
                  <a:pt x="1699260" y="0"/>
                </a:lnTo>
                <a:lnTo>
                  <a:pt x="1699260" y="1201869"/>
                </a:lnTo>
                <a:lnTo>
                  <a:pt x="0" y="1201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" b="-59"/>
            </a:stretch>
          </a:blipFill>
        </p:spPr>
      </p:sp>
      <p:sp>
        <p:nvSpPr>
          <p:cNvPr id="10" name="TextBox 8"/>
          <p:cNvSpPr txBox="1"/>
          <p:nvPr/>
        </p:nvSpPr>
        <p:spPr>
          <a:xfrm>
            <a:off x="3048000" y="5236319"/>
            <a:ext cx="888183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2800" spc="-131" dirty="0" smtClean="0">
                <a:solidFill>
                  <a:srgbClr val="385724"/>
                </a:solidFill>
                <a:latin typeface="Open Sans Bold"/>
              </a:rPr>
              <a:t>2. Harmful Pollutants such as VOC’s and PM’s  </a:t>
            </a:r>
          </a:p>
          <a:p>
            <a:pPr>
              <a:lnSpc>
                <a:spcPts val="3959"/>
              </a:lnSpc>
            </a:pPr>
            <a:r>
              <a:rPr lang="en-US" sz="2800" spc="-131" dirty="0">
                <a:solidFill>
                  <a:srgbClr val="385724"/>
                </a:solidFill>
                <a:latin typeface="Open Sans Bold"/>
              </a:rPr>
              <a:t> </a:t>
            </a:r>
            <a:r>
              <a:rPr lang="en-US" sz="2800" spc="-131" dirty="0" smtClean="0">
                <a:solidFill>
                  <a:srgbClr val="385724"/>
                </a:solidFill>
                <a:latin typeface="Open Sans Bold"/>
              </a:rPr>
              <a:t>    are perfectly absorbed to the roots through    </a:t>
            </a:r>
          </a:p>
          <a:p>
            <a:pPr>
              <a:lnSpc>
                <a:spcPts val="3959"/>
              </a:lnSpc>
            </a:pPr>
            <a:r>
              <a:rPr lang="en-US" sz="2800" spc="-131" dirty="0">
                <a:solidFill>
                  <a:srgbClr val="385724"/>
                </a:solidFill>
                <a:latin typeface="Open Sans Bold"/>
              </a:rPr>
              <a:t> </a:t>
            </a:r>
            <a:r>
              <a:rPr lang="en-US" sz="2800" spc="-131" dirty="0" smtClean="0">
                <a:solidFill>
                  <a:srgbClr val="385724"/>
                </a:solidFill>
                <a:latin typeface="Open Sans Bold"/>
              </a:rPr>
              <a:t>    the fabric </a:t>
            </a:r>
            <a:endParaRPr lang="en-US" sz="2800" spc="-131" dirty="0">
              <a:solidFill>
                <a:srgbClr val="385724"/>
              </a:solidFill>
              <a:latin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26670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15825745" y="8627204"/>
            <a:ext cx="2409909" cy="1862202"/>
          </a:xfrm>
          <a:custGeom>
            <a:avLst/>
            <a:gdLst/>
            <a:ahLst/>
            <a:cxnLst/>
            <a:rect l="l" t="t" r="r" b="b"/>
            <a:pathLst>
              <a:path w="2409909" h="1862202">
                <a:moveTo>
                  <a:pt x="0" y="0"/>
                </a:moveTo>
                <a:lnTo>
                  <a:pt x="2409909" y="0"/>
                </a:lnTo>
                <a:lnTo>
                  <a:pt x="2409909" y="1862202"/>
                </a:lnTo>
                <a:lnTo>
                  <a:pt x="0" y="186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62308" y="1845204"/>
            <a:ext cx="5903764" cy="7420240"/>
          </a:xfrm>
          <a:custGeom>
            <a:avLst/>
            <a:gdLst/>
            <a:ahLst/>
            <a:cxnLst/>
            <a:rect l="l" t="t" r="r" b="b"/>
            <a:pathLst>
              <a:path w="5903764" h="7420240">
                <a:moveTo>
                  <a:pt x="0" y="0"/>
                </a:moveTo>
                <a:lnTo>
                  <a:pt x="5903764" y="0"/>
                </a:lnTo>
                <a:lnTo>
                  <a:pt x="5903764" y="7420240"/>
                </a:lnTo>
                <a:lnTo>
                  <a:pt x="0" y="7420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9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200401" y="3619500"/>
            <a:ext cx="708660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63"/>
              </a:lnSpc>
            </a:pPr>
            <a:r>
              <a:rPr lang="en-US" sz="3299" spc="-131" dirty="0">
                <a:solidFill>
                  <a:srgbClr val="385724"/>
                </a:solidFill>
                <a:latin typeface="Open Sans Bold"/>
              </a:rPr>
              <a:t>2. Efficient Water Drainage by the Entire Wall System</a:t>
            </a:r>
          </a:p>
        </p:txBody>
      </p:sp>
      <p:sp>
        <p:nvSpPr>
          <p:cNvPr id="8" name="Freeform 8"/>
          <p:cNvSpPr/>
          <p:nvPr/>
        </p:nvSpPr>
        <p:spPr>
          <a:xfrm>
            <a:off x="1074420" y="1114677"/>
            <a:ext cx="1699260" cy="1201869"/>
          </a:xfrm>
          <a:custGeom>
            <a:avLst/>
            <a:gdLst/>
            <a:ahLst/>
            <a:cxnLst/>
            <a:rect l="l" t="t" r="r" b="b"/>
            <a:pathLst>
              <a:path w="1699260" h="1201869">
                <a:moveTo>
                  <a:pt x="0" y="0"/>
                </a:moveTo>
                <a:lnTo>
                  <a:pt x="1699260" y="0"/>
                </a:lnTo>
                <a:lnTo>
                  <a:pt x="1699260" y="1201869"/>
                </a:lnTo>
                <a:lnTo>
                  <a:pt x="0" y="12018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" b="-5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16067314" y="8690049"/>
            <a:ext cx="2409909" cy="1862202"/>
          </a:xfrm>
          <a:custGeom>
            <a:avLst/>
            <a:gdLst/>
            <a:ahLst/>
            <a:cxnLst/>
            <a:rect l="l" t="t" r="r" b="b"/>
            <a:pathLst>
              <a:path w="2409909" h="1862202">
                <a:moveTo>
                  <a:pt x="0" y="0"/>
                </a:moveTo>
                <a:lnTo>
                  <a:pt x="2409910" y="0"/>
                </a:lnTo>
                <a:lnTo>
                  <a:pt x="2409910" y="1862202"/>
                </a:lnTo>
                <a:lnTo>
                  <a:pt x="0" y="186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07224" y="0"/>
            <a:ext cx="13247915" cy="7446806"/>
          </a:xfrm>
          <a:custGeom>
            <a:avLst/>
            <a:gdLst/>
            <a:ahLst/>
            <a:cxnLst/>
            <a:rect l="l" t="t" r="r" b="b"/>
            <a:pathLst>
              <a:path w="14245262" h="8012961">
                <a:moveTo>
                  <a:pt x="0" y="0"/>
                </a:moveTo>
                <a:lnTo>
                  <a:pt x="14245262" y="0"/>
                </a:lnTo>
                <a:lnTo>
                  <a:pt x="14245262" y="8012962"/>
                </a:lnTo>
                <a:lnTo>
                  <a:pt x="0" y="8012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21313" y="4871374"/>
            <a:ext cx="533001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385724"/>
                </a:solidFill>
                <a:latin typeface="Tahoma Bold"/>
              </a:rPr>
              <a:t>3. Protection from Outside Heat</a:t>
            </a:r>
          </a:p>
        </p:txBody>
      </p:sp>
      <p:sp>
        <p:nvSpPr>
          <p:cNvPr id="8" name="Freeform 8"/>
          <p:cNvSpPr/>
          <p:nvPr/>
        </p:nvSpPr>
        <p:spPr>
          <a:xfrm>
            <a:off x="1822053" y="282910"/>
            <a:ext cx="1699260" cy="1201869"/>
          </a:xfrm>
          <a:custGeom>
            <a:avLst/>
            <a:gdLst/>
            <a:ahLst/>
            <a:cxnLst/>
            <a:rect l="l" t="t" r="r" b="b"/>
            <a:pathLst>
              <a:path w="1699260" h="1201869">
                <a:moveTo>
                  <a:pt x="0" y="0"/>
                </a:moveTo>
                <a:lnTo>
                  <a:pt x="1699260" y="0"/>
                </a:lnTo>
                <a:lnTo>
                  <a:pt x="1699260" y="1201870"/>
                </a:lnTo>
                <a:lnTo>
                  <a:pt x="0" y="1201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9" b="-59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skytech.lk/wp-content/uploads/2021/07/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1181100"/>
            <a:ext cx="666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3400" y="3715434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4. Easy plant installation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6282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4"/>
          <p:cNvSpPr/>
          <p:nvPr/>
        </p:nvSpPr>
        <p:spPr>
          <a:xfrm>
            <a:off x="886251" y="3880195"/>
            <a:ext cx="5658688" cy="5658688"/>
          </a:xfrm>
          <a:custGeom>
            <a:avLst/>
            <a:gdLst/>
            <a:ahLst/>
            <a:cxnLst/>
            <a:rect l="l" t="t" r="r" b="b"/>
            <a:pathLst>
              <a:path w="5658688" h="5658688">
                <a:moveTo>
                  <a:pt x="0" y="0"/>
                </a:moveTo>
                <a:lnTo>
                  <a:pt x="5658688" y="0"/>
                </a:lnTo>
                <a:lnTo>
                  <a:pt x="5658688" y="5658688"/>
                </a:lnTo>
                <a:lnTo>
                  <a:pt x="0" y="56586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71312" y="266700"/>
            <a:ext cx="3828143" cy="5104191"/>
          </a:xfrm>
          <a:custGeom>
            <a:avLst/>
            <a:gdLst/>
            <a:ahLst/>
            <a:cxnLst/>
            <a:rect l="l" t="t" r="r" b="b"/>
            <a:pathLst>
              <a:path w="3828143" h="5104191">
                <a:moveTo>
                  <a:pt x="0" y="0"/>
                </a:moveTo>
                <a:lnTo>
                  <a:pt x="3828143" y="0"/>
                </a:lnTo>
                <a:lnTo>
                  <a:pt x="3828143" y="5104191"/>
                </a:lnTo>
                <a:lnTo>
                  <a:pt x="0" y="5104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20958" y="4638354"/>
            <a:ext cx="3675397" cy="4900529"/>
          </a:xfrm>
          <a:custGeom>
            <a:avLst/>
            <a:gdLst/>
            <a:ahLst/>
            <a:cxnLst/>
            <a:rect l="l" t="t" r="r" b="b"/>
            <a:pathLst>
              <a:path w="3675397" h="4900529">
                <a:moveTo>
                  <a:pt x="0" y="0"/>
                </a:moveTo>
                <a:lnTo>
                  <a:pt x="3675396" y="0"/>
                </a:lnTo>
                <a:lnTo>
                  <a:pt x="3675396" y="4900529"/>
                </a:lnTo>
                <a:lnTo>
                  <a:pt x="0" y="49005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16364" y="391967"/>
            <a:ext cx="4418052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4400" dirty="0">
                <a:solidFill>
                  <a:srgbClr val="000000"/>
                </a:solidFill>
                <a:latin typeface="Canva Sans Bold"/>
              </a:rPr>
              <a:t>Outcome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10400" y="6168403"/>
            <a:ext cx="6492392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Canva Sans"/>
              </a:rPr>
              <a:t>Plants thrive in and on the surface of the planting pockets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629312" y="3395286"/>
            <a:ext cx="565868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Dubai Municipality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10440" y="982695"/>
            <a:ext cx="956152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anva Sans" panose="020B0604020202020204" charset="0"/>
              </a:rPr>
              <a:t>Fabric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 smtClean="0">
              <a:latin typeface="Canva Sans" panose="020B060402020202020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nva Sans" panose="020B0604020202020204" charset="0"/>
              </a:rPr>
              <a:t>Specially engineered high strength UV </a:t>
            </a:r>
            <a:r>
              <a:rPr lang="en-US" sz="2000" dirty="0" smtClean="0">
                <a:latin typeface="Canva Sans" panose="020B0604020202020204" charset="0"/>
              </a:rPr>
              <a:t>stabilized Virgin quality PP </a:t>
            </a:r>
            <a:r>
              <a:rPr lang="en-US" sz="2000" dirty="0">
                <a:latin typeface="Canva Sans" panose="020B0604020202020204" charset="0"/>
              </a:rPr>
              <a:t>fabric material Imported from Italy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nva Sans" panose="020B0604020202020204" charset="0"/>
              </a:rPr>
              <a:t>Stitched by SkyTech Engineering </a:t>
            </a:r>
            <a:r>
              <a:rPr lang="en-US" sz="2000" dirty="0" smtClean="0">
                <a:latin typeface="Canva Sans" panose="020B0604020202020204" charset="0"/>
              </a:rPr>
              <a:t>using </a:t>
            </a:r>
            <a:r>
              <a:rPr lang="en-US" sz="2000" dirty="0">
                <a:latin typeface="Canva Sans" panose="020B0604020202020204" charset="0"/>
              </a:rPr>
              <a:t>UV-stabilized Spanish made </a:t>
            </a:r>
            <a:r>
              <a:rPr lang="en-US" sz="2000" dirty="0" smtClean="0">
                <a:latin typeface="Canva Sans" panose="020B0604020202020204" charset="0"/>
              </a:rPr>
              <a:t>thread</a:t>
            </a:r>
            <a:endParaRPr lang="en-US" sz="2000" dirty="0">
              <a:latin typeface="Canva Sans" panose="020B0604020202020204" charset="0"/>
            </a:endParaRPr>
          </a:p>
          <a:p>
            <a:endParaRPr lang="en-US" dirty="0" smtClean="0">
              <a:latin typeface="Canva Sans" panose="020B0604020202020204" charset="0"/>
            </a:endParaRPr>
          </a:p>
          <a:p>
            <a:r>
              <a:rPr lang="en-US" sz="3600" dirty="0" smtClean="0">
                <a:latin typeface="Canva Sans" panose="020B0604020202020204" charset="0"/>
              </a:rPr>
              <a:t>Drippers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nva Sans" panose="020B0604020202020204" charset="0"/>
              </a:rPr>
              <a:t>2lph PC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nva Sans" panose="020B0604020202020204" charset="0"/>
              </a:rPr>
              <a:t>Imported from Turkey </a:t>
            </a:r>
          </a:p>
          <a:p>
            <a:endParaRPr lang="en-US" dirty="0">
              <a:latin typeface="Canva Sans" panose="020B0604020202020204" charset="0"/>
            </a:endParaRPr>
          </a:p>
          <a:p>
            <a:r>
              <a:rPr lang="en-US" sz="3600" dirty="0" smtClean="0">
                <a:latin typeface="Canva Sans" panose="020B0604020202020204" charset="0"/>
              </a:rPr>
              <a:t>Lateral 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nva Sans" panose="020B0604020202020204" charset="0"/>
              </a:rPr>
              <a:t>LLDP 5bar , 16mm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nva Sans" panose="020B0604020202020204" charset="0"/>
              </a:rPr>
              <a:t>Imported from Spain</a:t>
            </a:r>
          </a:p>
          <a:p>
            <a:endParaRPr lang="en-US" dirty="0">
              <a:latin typeface="Canva Sans" panose="020B0604020202020204" charset="0"/>
            </a:endParaRPr>
          </a:p>
          <a:p>
            <a:r>
              <a:rPr lang="en-US" sz="3600" dirty="0" smtClean="0">
                <a:latin typeface="Canva Sans" panose="020B0604020202020204" charset="0"/>
              </a:rPr>
              <a:t>Steel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nva Sans" panose="020B0604020202020204" charset="0"/>
              </a:rPr>
              <a:t>Galvanized and painted with marine quality paint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200" y="3986514"/>
            <a:ext cx="2057455" cy="2013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8037" y="6000194"/>
            <a:ext cx="2759963" cy="1886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48" y="-571500"/>
            <a:ext cx="14069324" cy="10242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4244" y="654086"/>
            <a:ext cx="3493311" cy="26763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10440" y="336364"/>
            <a:ext cx="5242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Canva Sans" panose="020B0604020202020204" charset="0"/>
              </a:rPr>
              <a:t>SkyGrow Components </a:t>
            </a:r>
          </a:p>
        </p:txBody>
      </p:sp>
    </p:spTree>
    <p:extLst>
      <p:ext uri="{BB962C8B-B14F-4D97-AF65-F5344CB8AC3E}">
        <p14:creationId xmlns:p14="http://schemas.microsoft.com/office/powerpoint/2010/main" val="55912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7615892" y="4224836"/>
            <a:ext cx="10179926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endParaRPr lang="en-US" sz="3300" dirty="0">
              <a:solidFill>
                <a:srgbClr val="000000"/>
              </a:solidFill>
              <a:latin typeface="Canva Sans Bold"/>
              <a:ea typeface="Canva Sans Bold"/>
            </a:endParaRPr>
          </a:p>
          <a:p>
            <a:pPr algn="ctr">
              <a:lnSpc>
                <a:spcPts val="4620"/>
              </a:lnSpc>
            </a:pPr>
            <a:endParaRPr lang="en-US" sz="3300" dirty="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913978" y="1415395"/>
            <a:ext cx="10374022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3600" dirty="0" smtClean="0">
                <a:solidFill>
                  <a:srgbClr val="000000"/>
                </a:solidFill>
                <a:latin typeface="Canva Sans Bold"/>
              </a:rPr>
              <a:t>How Green Walls Benefits..</a:t>
            </a:r>
            <a:endParaRPr lang="en-US" sz="3600" dirty="0">
              <a:solidFill>
                <a:srgbClr val="000000"/>
              </a:solidFill>
              <a:latin typeface="Canva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79531" y="356738"/>
            <a:ext cx="6384670" cy="9573524"/>
          </a:xfrm>
          <a:custGeom>
            <a:avLst/>
            <a:gdLst/>
            <a:ahLst/>
            <a:cxnLst/>
            <a:rect l="l" t="t" r="r" b="b"/>
            <a:pathLst>
              <a:path w="6384670" h="9573524">
                <a:moveTo>
                  <a:pt x="0" y="0"/>
                </a:moveTo>
                <a:lnTo>
                  <a:pt x="6384670" y="0"/>
                </a:lnTo>
                <a:lnTo>
                  <a:pt x="6384670" y="9573524"/>
                </a:lnTo>
                <a:lnTo>
                  <a:pt x="0" y="9573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" r="-28"/>
            </a:stretch>
          </a:blipFill>
        </p:spPr>
      </p:sp>
      <p:sp>
        <p:nvSpPr>
          <p:cNvPr id="7" name="Rectangle 6"/>
          <p:cNvSpPr/>
          <p:nvPr/>
        </p:nvSpPr>
        <p:spPr>
          <a:xfrm>
            <a:off x="7615892" y="3467100"/>
            <a:ext cx="96619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AutoNum type="arabicPeriod"/>
            </a:pP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Indoor Passive Green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walls- effectively reduce the indoor carbon dioxide loads and reduce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the requirements for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the building mechanical ventilation system. </a:t>
            </a:r>
            <a:endParaRPr lang="en-US" sz="28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/>
            <a:endParaRPr lang="en-US" sz="2800" dirty="0">
              <a:latin typeface="Calibri" panose="020F0502020204030204" pitchFamily="34" charset="0"/>
              <a:ea typeface="Aptos"/>
            </a:endParaRPr>
          </a:p>
          <a:p>
            <a:pPr lvl="0" algn="just"/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2. Outdoor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Green Walls- reduce building surface temperature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 </a:t>
            </a:r>
          </a:p>
          <a:p>
            <a:pPr lvl="0" algn="just"/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   resulting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in reducing the need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for costly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heat reducing </a:t>
            </a:r>
            <a:endParaRPr lang="en-US" sz="28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/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   methods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en-US" sz="28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lvl="0" algn="just"/>
            <a:endParaRPr lang="en-US" sz="2800" dirty="0">
              <a:latin typeface="Calibri" panose="020F0502020204030204" pitchFamily="34" charset="0"/>
              <a:ea typeface="Aptos"/>
            </a:endParaRPr>
          </a:p>
          <a:p>
            <a:pPr lvl="0" algn="just"/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3. Improves 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indoor air </a:t>
            </a:r>
            <a:r>
              <a:rPr lang="en-US" sz="28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quality by absorbing harmful pollutants</a:t>
            </a:r>
            <a:endParaRPr lang="en-US" sz="2800" dirty="0">
              <a:effectLst/>
              <a:latin typeface="Calibri" panose="020F0502020204030204" pitchFamily="34" charset="0"/>
              <a:ea typeface="Apto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9751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6191374" y="780344"/>
            <a:ext cx="11647782" cy="8735836"/>
          </a:xfrm>
          <a:custGeom>
            <a:avLst/>
            <a:gdLst/>
            <a:ahLst/>
            <a:cxnLst/>
            <a:rect l="l" t="t" r="r" b="b"/>
            <a:pathLst>
              <a:path w="11647782" h="8735836">
                <a:moveTo>
                  <a:pt x="0" y="0"/>
                </a:moveTo>
                <a:lnTo>
                  <a:pt x="11647782" y="0"/>
                </a:lnTo>
                <a:lnTo>
                  <a:pt x="11647782" y="8735837"/>
                </a:lnTo>
                <a:lnTo>
                  <a:pt x="0" y="87358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1" b="-1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6601" y="3200192"/>
            <a:ext cx="5041815" cy="448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4"/>
              </a:lnSpc>
            </a:pPr>
            <a:r>
              <a:rPr lang="en-US" sz="4800" b="1" dirty="0"/>
              <a:t>"Breathing Green: The Evolution of Living Walls for Energy and Air Quality Solutions"</a:t>
            </a:r>
            <a:endParaRPr lang="en-US" sz="4800" b="1" spc="-200" dirty="0">
              <a:solidFill>
                <a:srgbClr val="385724"/>
              </a:solidFill>
              <a:latin typeface="Open San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32591" y="-571500"/>
            <a:ext cx="4192867" cy="3239943"/>
          </a:xfrm>
          <a:custGeom>
            <a:avLst/>
            <a:gdLst/>
            <a:ahLst/>
            <a:cxnLst/>
            <a:rect l="l" t="t" r="r" b="b"/>
            <a:pathLst>
              <a:path w="4192867" h="3239943">
                <a:moveTo>
                  <a:pt x="0" y="0"/>
                </a:moveTo>
                <a:lnTo>
                  <a:pt x="4192867" y="0"/>
                </a:lnTo>
                <a:lnTo>
                  <a:pt x="4192867" y="3239943"/>
                </a:lnTo>
                <a:lnTo>
                  <a:pt x="0" y="3239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" r="-26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83" y="-571500"/>
            <a:ext cx="14070788" cy="10242168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3990975" y="-9525"/>
            <a:ext cx="10296525" cy="1029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976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2195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495300"/>
            <a:ext cx="5913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Types of Live Plants Proposed</a:t>
            </a:r>
          </a:p>
          <a:p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145951"/>
              </p:ext>
            </p:extLst>
          </p:nvPr>
        </p:nvGraphicFramePr>
        <p:xfrm>
          <a:off x="1371600" y="1180657"/>
          <a:ext cx="16306800" cy="7923850"/>
        </p:xfrm>
        <a:graphic>
          <a:graphicData uri="http://schemas.openxmlformats.org/drawingml/2006/table">
            <a:tbl>
              <a:tblPr firstRow="1" firstCol="1" bandRow="1"/>
              <a:tblGrid>
                <a:gridCol w="3201386"/>
                <a:gridCol w="3201386"/>
                <a:gridCol w="2576827"/>
                <a:gridCol w="3083505"/>
                <a:gridCol w="2121848"/>
                <a:gridCol w="2121848"/>
              </a:tblGrid>
              <a:tr h="503368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Image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VOC removal rate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CO2 removal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 removal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570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Chlorophytum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comosum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Spider plant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10.4% - Formaldehyde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5.49 g/h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Airflow: 3.5 m/s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53.35 ± 15.99%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Airflow: 11.25 L 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8825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Epipremnum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aureum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Devil's Ivy or Pothos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73.2% - Benzene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9.2% - Trichloroethylene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1.36 g/h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Air flow: 3.5 m/s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686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i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Hedera</a:t>
                      </a:r>
                      <a:r>
                        <a:rPr lang="en-GB" sz="20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helix</a:t>
                      </a:r>
                      <a:r>
                        <a:rPr lang="en-GB" sz="20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Ivy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89.8% - Benzene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10.9% - Trichloroethylene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697" y="1712120"/>
            <a:ext cx="2718628" cy="2718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168" y="4559031"/>
            <a:ext cx="2398963" cy="201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369" y="6760715"/>
            <a:ext cx="2710790" cy="21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1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73549"/>
            <a:ext cx="5913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Types of Live Plants Proposed</a:t>
            </a:r>
          </a:p>
          <a:p>
            <a:endParaRPr lang="en-US" sz="3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842421"/>
              </p:ext>
            </p:extLst>
          </p:nvPr>
        </p:nvGraphicFramePr>
        <p:xfrm>
          <a:off x="914400" y="781106"/>
          <a:ext cx="16992599" cy="9113102"/>
        </p:xfrm>
        <a:graphic>
          <a:graphicData uri="http://schemas.openxmlformats.org/drawingml/2006/table">
            <a:tbl>
              <a:tblPr firstRow="1" firstCol="1" bandRow="1"/>
              <a:tblGrid>
                <a:gridCol w="3336024"/>
                <a:gridCol w="3336024"/>
                <a:gridCol w="2685198"/>
                <a:gridCol w="3213185"/>
                <a:gridCol w="2211084"/>
                <a:gridCol w="2211084"/>
              </a:tblGrid>
              <a:tr h="39999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Image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VOC removal rate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CO2 removal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PM removal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71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(Dracaena spp.)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Janet Craig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77.6% - Benzene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17.5% - Trichloroethylene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471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(Spathiphyllum spp.)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Peace lily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79.5% - Benzene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23.0% - Trichloroethylene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880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Sansevieria</a:t>
                      </a: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trifasciata</a:t>
                      </a:r>
                      <a:r>
                        <a:rPr lang="en-GB" sz="20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Mother-in-Law's Tongue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39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(Dracaena </a:t>
                      </a:r>
                      <a:r>
                        <a:rPr lang="en-GB" sz="20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deremensis</a:t>
                      </a:r>
                      <a:r>
                        <a:rPr lang="en-GB" sz="2000" i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GB" sz="2000" i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Warneckei</a:t>
                      </a: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70.0% - Benzene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20.2% - Trichloroethylene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934" marR="5293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68" y="1251120"/>
            <a:ext cx="21336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93" y="3704070"/>
            <a:ext cx="1676400" cy="2100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736" y="5928748"/>
            <a:ext cx="1889831" cy="1889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737" y="7947982"/>
            <a:ext cx="1889830" cy="188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2" y="-202406"/>
            <a:ext cx="14070788" cy="1024216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5878091" y="8627204"/>
            <a:ext cx="2409909" cy="1862202"/>
          </a:xfrm>
          <a:custGeom>
            <a:avLst/>
            <a:gdLst/>
            <a:ahLst/>
            <a:cxnLst/>
            <a:rect l="l" t="t" r="r" b="b"/>
            <a:pathLst>
              <a:path w="2409909" h="1862202">
                <a:moveTo>
                  <a:pt x="0" y="0"/>
                </a:moveTo>
                <a:lnTo>
                  <a:pt x="2409909" y="0"/>
                </a:lnTo>
                <a:lnTo>
                  <a:pt x="2409909" y="1862202"/>
                </a:lnTo>
                <a:lnTo>
                  <a:pt x="0" y="186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001693" y="215207"/>
            <a:ext cx="526433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 spc="-135">
                <a:solidFill>
                  <a:srgbClr val="000000"/>
                </a:solidFill>
                <a:latin typeface="Open Sans Bold"/>
              </a:rPr>
              <a:t>Project References</a:t>
            </a:r>
          </a:p>
        </p:txBody>
      </p:sp>
      <p:sp>
        <p:nvSpPr>
          <p:cNvPr id="7" name="Freeform 7"/>
          <p:cNvSpPr/>
          <p:nvPr/>
        </p:nvSpPr>
        <p:spPr>
          <a:xfrm>
            <a:off x="1938270" y="1271172"/>
            <a:ext cx="10628199" cy="8507733"/>
          </a:xfrm>
          <a:custGeom>
            <a:avLst/>
            <a:gdLst/>
            <a:ahLst/>
            <a:cxnLst/>
            <a:rect l="l" t="t" r="r" b="b"/>
            <a:pathLst>
              <a:path w="10628199" h="8507733">
                <a:moveTo>
                  <a:pt x="0" y="0"/>
                </a:moveTo>
                <a:lnTo>
                  <a:pt x="10628199" y="0"/>
                </a:lnTo>
                <a:lnTo>
                  <a:pt x="10628199" y="8507733"/>
                </a:lnTo>
                <a:lnTo>
                  <a:pt x="0" y="8507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731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93663" y="1446632"/>
            <a:ext cx="4267143" cy="3200356"/>
          </a:xfrm>
          <a:custGeom>
            <a:avLst/>
            <a:gdLst/>
            <a:ahLst/>
            <a:cxnLst/>
            <a:rect l="l" t="t" r="r" b="b"/>
            <a:pathLst>
              <a:path w="4267143" h="3200356">
                <a:moveTo>
                  <a:pt x="0" y="0"/>
                </a:moveTo>
                <a:lnTo>
                  <a:pt x="4267143" y="0"/>
                </a:lnTo>
                <a:lnTo>
                  <a:pt x="4267143" y="3200356"/>
                </a:lnTo>
                <a:lnTo>
                  <a:pt x="0" y="32003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4" b="-24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025059" y="6385826"/>
            <a:ext cx="2804351" cy="2241378"/>
          </a:xfrm>
          <a:custGeom>
            <a:avLst/>
            <a:gdLst/>
            <a:ahLst/>
            <a:cxnLst/>
            <a:rect l="l" t="t" r="r" b="b"/>
            <a:pathLst>
              <a:path w="2804351" h="2241378">
                <a:moveTo>
                  <a:pt x="0" y="0"/>
                </a:moveTo>
                <a:lnTo>
                  <a:pt x="2804351" y="0"/>
                </a:lnTo>
                <a:lnTo>
                  <a:pt x="2804351" y="2241378"/>
                </a:lnTo>
                <a:lnTo>
                  <a:pt x="0" y="22413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511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6142" y="5155360"/>
            <a:ext cx="4662184" cy="120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3"/>
              </a:lnSpc>
            </a:pPr>
            <a:r>
              <a:rPr lang="en-US" sz="3356" spc="-133">
                <a:solidFill>
                  <a:srgbClr val="000000"/>
                </a:solidFill>
                <a:latin typeface="Open Sans"/>
              </a:rPr>
              <a:t>By Balmond Studio Architects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4177"/>
            <a:ext cx="14070788" cy="1024216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5878091" y="8627204"/>
            <a:ext cx="2409909" cy="1862202"/>
          </a:xfrm>
          <a:custGeom>
            <a:avLst/>
            <a:gdLst/>
            <a:ahLst/>
            <a:cxnLst/>
            <a:rect l="l" t="t" r="r" b="b"/>
            <a:pathLst>
              <a:path w="2409909" h="1862202">
                <a:moveTo>
                  <a:pt x="0" y="0"/>
                </a:moveTo>
                <a:lnTo>
                  <a:pt x="2409909" y="0"/>
                </a:lnTo>
                <a:lnTo>
                  <a:pt x="2409909" y="1862202"/>
                </a:lnTo>
                <a:lnTo>
                  <a:pt x="0" y="186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" y="563066"/>
            <a:ext cx="15409212" cy="8667681"/>
          </a:xfrm>
          <a:custGeom>
            <a:avLst/>
            <a:gdLst/>
            <a:ahLst/>
            <a:cxnLst/>
            <a:rect l="l" t="t" r="r" b="b"/>
            <a:pathLst>
              <a:path w="15409212" h="8667681">
                <a:moveTo>
                  <a:pt x="0" y="0"/>
                </a:moveTo>
                <a:lnTo>
                  <a:pt x="15409212" y="0"/>
                </a:lnTo>
                <a:lnTo>
                  <a:pt x="15409212" y="8667681"/>
                </a:lnTo>
                <a:lnTo>
                  <a:pt x="0" y="8667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" r="-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470835" y="9482105"/>
            <a:ext cx="6861167" cy="60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1"/>
              </a:lnSpc>
            </a:pPr>
            <a:r>
              <a:rPr lang="en-US" sz="3507" spc="-139">
                <a:solidFill>
                  <a:srgbClr val="000000"/>
                </a:solidFill>
                <a:latin typeface="Open Sans"/>
              </a:rPr>
              <a:t>Villa Project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0192"/>
            <a:ext cx="14070788" cy="1024216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5878091" y="8627204"/>
            <a:ext cx="2409909" cy="1862202"/>
          </a:xfrm>
          <a:custGeom>
            <a:avLst/>
            <a:gdLst/>
            <a:ahLst/>
            <a:cxnLst/>
            <a:rect l="l" t="t" r="r" b="b"/>
            <a:pathLst>
              <a:path w="2409909" h="1862202">
                <a:moveTo>
                  <a:pt x="0" y="0"/>
                </a:moveTo>
                <a:lnTo>
                  <a:pt x="2409909" y="0"/>
                </a:lnTo>
                <a:lnTo>
                  <a:pt x="2409909" y="1862202"/>
                </a:lnTo>
                <a:lnTo>
                  <a:pt x="0" y="1862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4810" y="239383"/>
            <a:ext cx="9200760" cy="9808231"/>
          </a:xfrm>
          <a:custGeom>
            <a:avLst/>
            <a:gdLst/>
            <a:ahLst/>
            <a:cxnLst/>
            <a:rect l="l" t="t" r="r" b="b"/>
            <a:pathLst>
              <a:path w="9200760" h="9808231">
                <a:moveTo>
                  <a:pt x="0" y="0"/>
                </a:moveTo>
                <a:lnTo>
                  <a:pt x="9200760" y="0"/>
                </a:lnTo>
                <a:lnTo>
                  <a:pt x="9200760" y="9808232"/>
                </a:lnTo>
                <a:lnTo>
                  <a:pt x="0" y="9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1340" b="-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30380" y="3590722"/>
            <a:ext cx="4070715" cy="4822436"/>
          </a:xfrm>
          <a:custGeom>
            <a:avLst/>
            <a:gdLst/>
            <a:ahLst/>
            <a:cxnLst/>
            <a:rect l="l" t="t" r="r" b="b"/>
            <a:pathLst>
              <a:path w="4070715" h="4822436">
                <a:moveTo>
                  <a:pt x="0" y="0"/>
                </a:moveTo>
                <a:lnTo>
                  <a:pt x="4070715" y="0"/>
                </a:lnTo>
                <a:lnTo>
                  <a:pt x="4070715" y="4822436"/>
                </a:lnTo>
                <a:lnTo>
                  <a:pt x="0" y="4822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242" b="-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541979" y="947351"/>
            <a:ext cx="7413804" cy="162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7"/>
              </a:lnSpc>
            </a:pPr>
            <a:r>
              <a:rPr lang="en-US" sz="3300" spc="-131">
                <a:solidFill>
                  <a:srgbClr val="000000"/>
                </a:solidFill>
                <a:latin typeface="Open Sans"/>
              </a:rPr>
              <a:t>Altair Residencies</a:t>
            </a:r>
          </a:p>
          <a:p>
            <a:pPr algn="l">
              <a:lnSpc>
                <a:spcPts val="3207"/>
              </a:lnSpc>
            </a:pPr>
            <a:r>
              <a:rPr lang="en-US" sz="3300" spc="-131">
                <a:solidFill>
                  <a:srgbClr val="000000"/>
                </a:solidFill>
                <a:latin typeface="Open Sans"/>
              </a:rPr>
              <a:t>Colombo</a:t>
            </a:r>
          </a:p>
          <a:p>
            <a:pPr algn="l">
              <a:lnSpc>
                <a:spcPts val="3207"/>
              </a:lnSpc>
            </a:pPr>
            <a:endParaRPr lang="en-US" sz="3300" spc="-131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3207"/>
              </a:lnSpc>
            </a:pPr>
            <a:r>
              <a:rPr lang="en-US" sz="3300" spc="-131">
                <a:solidFill>
                  <a:srgbClr val="000000"/>
                </a:solidFill>
                <a:latin typeface="Open Sans"/>
              </a:rPr>
              <a:t>By Moshe Safdie Architects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-647700"/>
            <a:ext cx="14070788" cy="10242168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806487" y="3876677"/>
            <a:ext cx="4675026" cy="2524120"/>
          </a:xfrm>
          <a:custGeom>
            <a:avLst/>
            <a:gdLst/>
            <a:ahLst/>
            <a:cxnLst/>
            <a:rect l="l" t="t" r="r" b="b"/>
            <a:pathLst>
              <a:path w="4675026" h="2524120">
                <a:moveTo>
                  <a:pt x="0" y="0"/>
                </a:moveTo>
                <a:lnTo>
                  <a:pt x="4675026" y="0"/>
                </a:lnTo>
                <a:lnTo>
                  <a:pt x="4675026" y="2524121"/>
                </a:lnTo>
                <a:lnTo>
                  <a:pt x="0" y="2524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32" b="-323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828886" y="7068599"/>
            <a:ext cx="2630229" cy="2777393"/>
          </a:xfrm>
          <a:custGeom>
            <a:avLst/>
            <a:gdLst/>
            <a:ahLst/>
            <a:cxnLst/>
            <a:rect l="l" t="t" r="r" b="b"/>
            <a:pathLst>
              <a:path w="2630229" h="2777393">
                <a:moveTo>
                  <a:pt x="0" y="0"/>
                </a:moveTo>
                <a:lnTo>
                  <a:pt x="2630228" y="0"/>
                </a:lnTo>
                <a:lnTo>
                  <a:pt x="2630228" y="2777394"/>
                </a:lnTo>
                <a:lnTo>
                  <a:pt x="0" y="277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893439" y="1990104"/>
            <a:ext cx="4588073" cy="1219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000000"/>
                </a:solidFill>
                <a:latin typeface="Canva Sans Bold"/>
              </a:rPr>
              <a:t>Thank You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90893" y="6410323"/>
            <a:ext cx="6506214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"/>
              </a:lnSpc>
              <a:spcBef>
                <a:spcPct val="0"/>
              </a:spcBef>
            </a:pPr>
            <a:r>
              <a:rPr lang="en-US" sz="1800" spc="-71">
                <a:solidFill>
                  <a:srgbClr val="000000"/>
                </a:solidFill>
                <a:latin typeface="Open Sans Bold"/>
              </a:rPr>
              <a:t>Corporate member of the Emirates Green Building Council.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5"/>
          <p:cNvSpPr/>
          <p:nvPr/>
        </p:nvSpPr>
        <p:spPr>
          <a:xfrm>
            <a:off x="5985732" y="-566541"/>
            <a:ext cx="5420683" cy="4188708"/>
          </a:xfrm>
          <a:custGeom>
            <a:avLst/>
            <a:gdLst/>
            <a:ahLst/>
            <a:cxnLst/>
            <a:rect l="l" t="t" r="r" b="b"/>
            <a:pathLst>
              <a:path w="5420683" h="4188708">
                <a:moveTo>
                  <a:pt x="0" y="0"/>
                </a:moveTo>
                <a:lnTo>
                  <a:pt x="5420683" y="0"/>
                </a:lnTo>
                <a:lnTo>
                  <a:pt x="5420683" y="4188709"/>
                </a:lnTo>
                <a:lnTo>
                  <a:pt x="0" y="418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" r="-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00400" y="364958"/>
            <a:ext cx="2013149" cy="2125787"/>
          </a:xfrm>
          <a:custGeom>
            <a:avLst/>
            <a:gdLst/>
            <a:ahLst/>
            <a:cxnLst/>
            <a:rect l="l" t="t" r="r" b="b"/>
            <a:pathLst>
              <a:path w="2013149" h="2125787">
                <a:moveTo>
                  <a:pt x="0" y="0"/>
                </a:moveTo>
                <a:lnTo>
                  <a:pt x="2013149" y="0"/>
                </a:lnTo>
                <a:lnTo>
                  <a:pt x="2013149" y="2125787"/>
                </a:lnTo>
                <a:lnTo>
                  <a:pt x="0" y="2125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734800" y="483545"/>
            <a:ext cx="4879541" cy="1714433"/>
          </a:xfrm>
          <a:custGeom>
            <a:avLst/>
            <a:gdLst/>
            <a:ahLst/>
            <a:cxnLst/>
            <a:rect l="l" t="t" r="r" b="b"/>
            <a:pathLst>
              <a:path w="4879541" h="1714433">
                <a:moveTo>
                  <a:pt x="0" y="0"/>
                </a:moveTo>
                <a:lnTo>
                  <a:pt x="4879541" y="0"/>
                </a:lnTo>
                <a:lnTo>
                  <a:pt x="4879541" y="1714433"/>
                </a:lnTo>
                <a:lnTo>
                  <a:pt x="0" y="17144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16944" y="2490745"/>
            <a:ext cx="7391647" cy="594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endParaRPr dirty="0"/>
          </a:p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Open Sans Bold"/>
              </a:rPr>
              <a:t>U.A.E</a:t>
            </a:r>
          </a:p>
          <a:p>
            <a:pPr algn="l">
              <a:lnSpc>
                <a:spcPts val="3959"/>
              </a:lnSpc>
            </a:pPr>
            <a:endParaRPr lang="en-US" sz="3299" dirty="0">
              <a:solidFill>
                <a:srgbClr val="000000"/>
              </a:solidFill>
              <a:latin typeface="Open Sans Bold"/>
            </a:endParaRPr>
          </a:p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Open Sans Bold"/>
              </a:rPr>
              <a:t>SkyTech Engineering L.L.C-FZ,</a:t>
            </a:r>
          </a:p>
          <a:p>
            <a:pPr algn="l">
              <a:lnSpc>
                <a:spcPts val="3959"/>
              </a:lnSpc>
            </a:pPr>
            <a:r>
              <a:rPr lang="en-US" sz="3299" dirty="0" err="1">
                <a:solidFill>
                  <a:srgbClr val="000000"/>
                </a:solidFill>
                <a:latin typeface="Open Sans"/>
              </a:rPr>
              <a:t>Tanvi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 Business Center,</a:t>
            </a:r>
          </a:p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Airport Road, Port Saeed,</a:t>
            </a:r>
          </a:p>
          <a:p>
            <a:pPr algn="l">
              <a:lnSpc>
                <a:spcPts val="3959"/>
              </a:lnSpc>
            </a:pPr>
            <a:r>
              <a:rPr lang="en-US" sz="3299" dirty="0" err="1">
                <a:solidFill>
                  <a:srgbClr val="000000"/>
                </a:solidFill>
                <a:latin typeface="Open Sans"/>
              </a:rPr>
              <a:t>Deira</a:t>
            </a:r>
            <a:r>
              <a:rPr lang="en-US" sz="3299" dirty="0">
                <a:solidFill>
                  <a:srgbClr val="000000"/>
                </a:solidFill>
                <a:latin typeface="Open Sans"/>
              </a:rPr>
              <a:t>, DUBAI U.A.E</a:t>
            </a:r>
          </a:p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PO BOX 77880</a:t>
            </a:r>
          </a:p>
          <a:p>
            <a:pPr algn="l">
              <a:lnSpc>
                <a:spcPts val="3959"/>
              </a:lnSpc>
            </a:pPr>
            <a:endParaRPr lang="en-US" sz="3299" dirty="0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URL: www.skytechen.com</a:t>
            </a:r>
          </a:p>
          <a:p>
            <a:pPr algn="l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Open Sans"/>
              </a:rPr>
              <a:t>e-mail: info@skytechen.com   </a:t>
            </a:r>
          </a:p>
          <a:p>
            <a:pPr algn="l">
              <a:lnSpc>
                <a:spcPts val="3959"/>
              </a:lnSpc>
            </a:pPr>
            <a:endParaRPr lang="en-US" sz="3299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855894" y="4484533"/>
            <a:ext cx="6957883" cy="3571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  <a:spcBef>
                <a:spcPct val="0"/>
              </a:spcBef>
            </a:pPr>
            <a:r>
              <a:rPr lang="en-US" sz="3299" spc="-128" dirty="0">
                <a:solidFill>
                  <a:srgbClr val="000000"/>
                </a:solidFill>
                <a:latin typeface="Open Sans Bold"/>
              </a:rPr>
              <a:t>Sri Lanka</a:t>
            </a:r>
          </a:p>
          <a:p>
            <a:pPr>
              <a:lnSpc>
                <a:spcPts val="3959"/>
              </a:lnSpc>
              <a:spcBef>
                <a:spcPct val="0"/>
              </a:spcBef>
            </a:pPr>
            <a:endParaRPr lang="en-US" sz="3299" spc="-128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959"/>
              </a:lnSpc>
              <a:spcBef>
                <a:spcPct val="0"/>
              </a:spcBef>
            </a:pPr>
            <a:r>
              <a:rPr lang="en-US" sz="3299" spc="-131" dirty="0">
                <a:solidFill>
                  <a:srgbClr val="000000"/>
                </a:solidFill>
                <a:latin typeface="Open Sans Bold"/>
              </a:rPr>
              <a:t>Factory &amp; Office</a:t>
            </a:r>
          </a:p>
          <a:p>
            <a:pPr>
              <a:lnSpc>
                <a:spcPts val="3959"/>
              </a:lnSpc>
              <a:spcBef>
                <a:spcPct val="0"/>
              </a:spcBef>
            </a:pPr>
            <a:r>
              <a:rPr lang="en-US" sz="3299" spc="-131" dirty="0">
                <a:solidFill>
                  <a:srgbClr val="000000"/>
                </a:solidFill>
                <a:latin typeface="Open Sans Bold"/>
              </a:rPr>
              <a:t>SkyTech Engineering (Pvt) Ltd</a:t>
            </a:r>
          </a:p>
          <a:p>
            <a:pPr>
              <a:lnSpc>
                <a:spcPts val="3959"/>
              </a:lnSpc>
              <a:spcBef>
                <a:spcPct val="0"/>
              </a:spcBef>
            </a:pPr>
            <a:r>
              <a:rPr lang="en-US" sz="3299" spc="-131" dirty="0">
                <a:solidFill>
                  <a:srgbClr val="000000"/>
                </a:solidFill>
                <a:latin typeface="Open Sans"/>
              </a:rPr>
              <a:t>#23, First Lane, off Templars Road, </a:t>
            </a:r>
            <a:endParaRPr lang="en-US" sz="3299" spc="-131" dirty="0" smtClean="0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3959"/>
              </a:lnSpc>
              <a:spcBef>
                <a:spcPct val="0"/>
              </a:spcBef>
            </a:pPr>
            <a:r>
              <a:rPr lang="en-US" sz="3299" spc="-131" dirty="0" smtClean="0">
                <a:solidFill>
                  <a:srgbClr val="000000"/>
                </a:solidFill>
                <a:latin typeface="Open Sans"/>
              </a:rPr>
              <a:t>Mount Lavinia, Sri </a:t>
            </a:r>
            <a:r>
              <a:rPr lang="en-US" sz="3299" spc="-131" dirty="0">
                <a:solidFill>
                  <a:srgbClr val="000000"/>
                </a:solidFill>
                <a:latin typeface="Open Sans"/>
              </a:rPr>
              <a:t>Lanka.</a:t>
            </a:r>
          </a:p>
          <a:p>
            <a:pPr>
              <a:lnSpc>
                <a:spcPts val="3959"/>
              </a:lnSpc>
              <a:spcBef>
                <a:spcPct val="0"/>
              </a:spcBef>
            </a:pPr>
            <a:endParaRPr lang="en-US" sz="3299" spc="-131" dirty="0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1200" y="14859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Types of Green Walls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475491"/>
              </p:ext>
            </p:extLst>
          </p:nvPr>
        </p:nvGraphicFramePr>
        <p:xfrm>
          <a:off x="3886200" y="2501088"/>
          <a:ext cx="1219200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Active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Passive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 solid growing media </a:t>
                      </a:r>
                    </a:p>
                    <a:p>
                      <a:r>
                        <a:rPr lang="en-US" sz="2400" dirty="0" smtClean="0"/>
                        <a:t>Hydroponic</a:t>
                      </a:r>
                      <a:r>
                        <a:rPr lang="en-US" sz="2400" baseline="0" dirty="0" smtClean="0"/>
                        <a:t> Type water based nutrients continuously m</a:t>
                      </a:r>
                      <a:r>
                        <a:rPr lang="en-US" sz="2400" dirty="0" smtClean="0"/>
                        <a:t>oving</a:t>
                      </a:r>
                      <a:r>
                        <a:rPr lang="en-US" sz="2400" baseline="0" dirty="0" smtClean="0"/>
                        <a:t> or falling to the roots of the plants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Soil</a:t>
                      </a:r>
                      <a:r>
                        <a:rPr lang="en-US" sz="2400" baseline="0" dirty="0" smtClean="0"/>
                        <a:t> or Soil like </a:t>
                      </a:r>
                      <a:r>
                        <a:rPr lang="en-US" sz="2400" dirty="0" smtClean="0"/>
                        <a:t>growing media Available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Continuous operation of Pumps to transfer liquid based nutrients </a:t>
                      </a:r>
                      <a:r>
                        <a:rPr lang="en-US" sz="2400" baseline="0" dirty="0" smtClean="0"/>
                        <a:t> to roots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Low maintenance and operational cost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Continuous maintenance mechanisms to control nutrients NPK, PH in the liquids through advanced technological components.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Works along</a:t>
                      </a:r>
                      <a:r>
                        <a:rPr lang="en-US" sz="2400" baseline="0" dirty="0" smtClean="0"/>
                        <a:t> with HVAC systems in harmony 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High maintenance cost</a:t>
                      </a:r>
                      <a:endParaRPr lang="en-US" sz="2400" dirty="0" smtClean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28785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95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2456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 rot="10800000" flipH="1" flipV="1">
            <a:off x="3924300" y="985057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Plastic Pot Vertical Garden- Passive Type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14994"/>
              </p:ext>
            </p:extLst>
          </p:nvPr>
        </p:nvGraphicFramePr>
        <p:xfrm>
          <a:off x="4419600" y="2628900"/>
          <a:ext cx="9067801" cy="35774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433"/>
                <a:gridCol w="4007167"/>
                <a:gridCol w="4267201"/>
              </a:tblGrid>
              <a:tr h="384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Problem</a:t>
                      </a:r>
                      <a:endParaRPr lang="en-US" dirty="0"/>
                    </a:p>
                  </a:txBody>
                  <a:tcPr/>
                </a:tc>
              </a:tr>
              <a:tr h="664443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Aeration</a:t>
                      </a:r>
                      <a:r>
                        <a:rPr lang="en-US" baseline="0" dirty="0" smtClean="0"/>
                        <a:t> only from the top layer of the soil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Soil get compressed disturbing the plant growth</a:t>
                      </a:r>
                      <a:endParaRPr lang="en-US" dirty="0"/>
                    </a:p>
                  </a:txBody>
                  <a:tcPr/>
                </a:tc>
              </a:tr>
              <a:tr h="664443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Excess water drained out only from the pot holes at the bottom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Roots grow</a:t>
                      </a:r>
                      <a:r>
                        <a:rPr lang="en-US" baseline="0" dirty="0" smtClean="0"/>
                        <a:t> in search of air and block the excess water drainage holes at the bottom</a:t>
                      </a:r>
                      <a:endParaRPr lang="en-US" dirty="0"/>
                    </a:p>
                  </a:txBody>
                  <a:tcPr/>
                </a:tc>
              </a:tr>
              <a:tr h="38495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Outside heat is excessively absorbed to the pot wall as the</a:t>
                      </a:r>
                      <a:r>
                        <a:rPr lang="en-US" baseline="0" dirty="0" smtClean="0"/>
                        <a:t> plastic pot cover is heavily exposed.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Disturb the healthy Root Growth  </a:t>
                      </a:r>
                      <a:endParaRPr lang="en-US" dirty="0"/>
                    </a:p>
                  </a:txBody>
                  <a:tcPr/>
                </a:tc>
              </a:tr>
              <a:tr h="949204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Maintenance-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Loosening of pot soil is required frequently and may be difficult at heights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CM Vertical Hanging Pot 12 PCS | Shopee Philippin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r="22000"/>
          <a:stretch/>
        </p:blipFill>
        <p:spPr bwMode="auto">
          <a:xfrm>
            <a:off x="1066800" y="2166787"/>
            <a:ext cx="285902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ow to Repot a Plant — Seattle's Favorite Garden Store Since 1924 -  Swansons Nurser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6" t="2845" r="12555"/>
          <a:stretch/>
        </p:blipFill>
        <p:spPr bwMode="auto">
          <a:xfrm>
            <a:off x="14478000" y="2628900"/>
            <a:ext cx="3352801" cy="508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6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2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s://i0.wp.com/corticagarden.com/wp-content/uploads/2023/02/Cortica-32-view-specs.jpg?resize=1280%2C486&amp;ss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5"/>
          <a:stretch/>
        </p:blipFill>
        <p:spPr bwMode="auto">
          <a:xfrm>
            <a:off x="9906000" y="0"/>
            <a:ext cx="662940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0800000" flipH="1" flipV="1">
            <a:off x="1485899" y="3429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Coke Based Vertical garden- Passive Type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051011"/>
              </p:ext>
            </p:extLst>
          </p:nvPr>
        </p:nvGraphicFramePr>
        <p:xfrm>
          <a:off x="5372099" y="4239034"/>
          <a:ext cx="11163301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789"/>
                <a:gridCol w="4623912"/>
                <a:gridCol w="5562600"/>
              </a:tblGrid>
              <a:tr h="3849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Problem / Solution</a:t>
                      </a:r>
                      <a:endParaRPr lang="en-US" dirty="0"/>
                    </a:p>
                  </a:txBody>
                  <a:tcPr/>
                </a:tc>
              </a:tr>
              <a:tr h="664443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aeration due to the coke based growing media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 for plant growth</a:t>
                      </a:r>
                      <a:endParaRPr lang="en-US" dirty="0"/>
                    </a:p>
                  </a:txBody>
                  <a:tcPr/>
                </a:tc>
              </a:tr>
              <a:tr h="664443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Excess water efficiently transferred to the bottom plants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for plant growth</a:t>
                      </a:r>
                      <a:endParaRPr lang="en-US" dirty="0"/>
                    </a:p>
                  </a:txBody>
                  <a:tcPr/>
                </a:tc>
              </a:tr>
              <a:tr h="38495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Roots are better protected from outside</a:t>
                      </a:r>
                      <a:r>
                        <a:rPr lang="en-US" baseline="0" dirty="0" smtClean="0"/>
                        <a:t> heat as there is no heat absorption material is exposed.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for plant growth</a:t>
                      </a:r>
                      <a:endParaRPr lang="en-US" dirty="0"/>
                    </a:p>
                  </a:txBody>
                  <a:tcPr/>
                </a:tc>
              </a:tr>
              <a:tr h="384955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Irrigation points</a:t>
                      </a:r>
                      <a:r>
                        <a:rPr lang="en-US" baseline="0" dirty="0" smtClean="0"/>
                        <a:t> at intervals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Good for plant growth</a:t>
                      </a:r>
                      <a:endParaRPr lang="en-US" dirty="0"/>
                    </a:p>
                  </a:txBody>
                  <a:tcPr/>
                </a:tc>
              </a:tr>
              <a:tr h="949204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Maintenance-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Durability is comparatively lower and there is a risk of collapsing with the decays of coke materials.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21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417" y="1489546"/>
            <a:ext cx="1952766" cy="195276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333282"/>
              </p:ext>
            </p:extLst>
          </p:nvPr>
        </p:nvGraphicFramePr>
        <p:xfrm>
          <a:off x="4876800" y="3848100"/>
          <a:ext cx="10880244" cy="4947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01"/>
                <a:gridCol w="3050855"/>
                <a:gridCol w="7386588"/>
              </a:tblGrid>
              <a:tr h="457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Problem and Solution</a:t>
                      </a:r>
                      <a:endParaRPr lang="en-US" dirty="0"/>
                    </a:p>
                  </a:txBody>
                  <a:tcPr/>
                </a:tc>
              </a:tr>
              <a:tr h="590657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 guard to protect the plants and growing media falling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Risk of collapse is solved due to the guard in front 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1085941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aeration due to the openings on</a:t>
                      </a:r>
                      <a:r>
                        <a:rPr lang="en-US" baseline="0" dirty="0" smtClean="0"/>
                        <a:t> all sides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Plants are inserted to the structure with soil filling bag like a root ball covered with a felt based pouch  </a:t>
                      </a:r>
                    </a:p>
                  </a:txBody>
                  <a:tcPr/>
                </a:tc>
              </a:tr>
              <a:tr h="403101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Drip irrigation system available in intervals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The water is penetrated efficiently when</a:t>
                      </a:r>
                      <a:r>
                        <a:rPr lang="en-US" baseline="0" dirty="0" smtClean="0"/>
                        <a:t> the pouches are new. </a:t>
                      </a:r>
                      <a:endParaRPr lang="en-US" dirty="0"/>
                    </a:p>
                  </a:txBody>
                  <a:tcPr/>
                </a:tc>
              </a:tr>
              <a:tr h="843795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Absorption of outside 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Since the manufacturer has designed the structures to minimize the plastic content, absorption of excess heat is minimized.</a:t>
                      </a:r>
                      <a:endParaRPr lang="en-US" dirty="0"/>
                    </a:p>
                  </a:txBody>
                  <a:tcPr/>
                </a:tc>
              </a:tr>
              <a:tr h="337518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Roots are better protected from outside</a:t>
                      </a:r>
                      <a:r>
                        <a:rPr lang="en-US" baseline="0" dirty="0" smtClean="0"/>
                        <a:t> heat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Fabric pouch protect the roots from outside heat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7586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Maintenance cost is comparatively high due to the fact that the water is required to absorb through the outer wall of its soil filling bags.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32" name="Picture 8" descr="Soil Filled Vardensok for Vertical Gardens (12 ct) - Vertical Garden Suppl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27" b="20514"/>
          <a:stretch/>
        </p:blipFill>
        <p:spPr bwMode="auto">
          <a:xfrm>
            <a:off x="9816076" y="1578354"/>
            <a:ext cx="2269240" cy="14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23335" y="317281"/>
            <a:ext cx="1196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Panel or Modular System Vertical Gardens- Active Green Wall </a:t>
            </a:r>
          </a:p>
        </p:txBody>
      </p:sp>
    </p:spTree>
    <p:extLst>
      <p:ext uri="{BB962C8B-B14F-4D97-AF65-F5344CB8AC3E}">
        <p14:creationId xmlns:p14="http://schemas.microsoft.com/office/powerpoint/2010/main" val="17646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Green wall systems include vines with adhesive root systems grown directly on walls (left image) modular PVC-based systems (middle) and hydroponic systems constructed from fabrics (right). Source: Autho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2" t="2116" r="33177" b="-2116"/>
          <a:stretch/>
        </p:blipFill>
        <p:spPr bwMode="auto">
          <a:xfrm>
            <a:off x="838200" y="1477768"/>
            <a:ext cx="4953000" cy="66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429256"/>
              </p:ext>
            </p:extLst>
          </p:nvPr>
        </p:nvGraphicFramePr>
        <p:xfrm>
          <a:off x="6172200" y="2003036"/>
          <a:ext cx="10880244" cy="3705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01"/>
                <a:gridCol w="3050855"/>
                <a:gridCol w="7386588"/>
              </a:tblGrid>
              <a:tr h="337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Problem and Solution</a:t>
                      </a:r>
                      <a:endParaRPr lang="en-US" dirty="0"/>
                    </a:p>
                  </a:txBody>
                  <a:tcPr/>
                </a:tc>
              </a:tr>
              <a:tr h="590657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Angular planting</a:t>
                      </a:r>
                      <a:r>
                        <a:rPr lang="en-US" baseline="0" dirty="0" smtClean="0"/>
                        <a:t> pot shape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Stable structure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403101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aeration due to the wide openings in the</a:t>
                      </a:r>
                      <a:r>
                        <a:rPr lang="en-US" baseline="0" dirty="0" smtClean="0"/>
                        <a:t> front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aeration</a:t>
                      </a:r>
                      <a:r>
                        <a:rPr lang="en-US" baseline="0" dirty="0" smtClean="0"/>
                        <a:t> good for plant growth</a:t>
                      </a:r>
                      <a:endParaRPr lang="en-US" dirty="0" smtClean="0"/>
                    </a:p>
                  </a:txBody>
                  <a:tcPr/>
                </a:tc>
              </a:tr>
              <a:tr h="403101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Drip irrigation system available in intervals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The water is penetrated efficiently good for plant growth</a:t>
                      </a:r>
                      <a:endParaRPr lang="en-US" dirty="0"/>
                    </a:p>
                  </a:txBody>
                  <a:tcPr/>
                </a:tc>
              </a:tr>
              <a:tr h="84379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Absorption of outside 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Manufacturer has designed the structures to minimize the plastic content exposed.</a:t>
                      </a:r>
                      <a:endParaRPr lang="en-US" dirty="0"/>
                    </a:p>
                  </a:txBody>
                  <a:tcPr/>
                </a:tc>
              </a:tr>
              <a:tr h="57586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Maintenance-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Easy as the panels with plants are easy to exchange and nurture.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19200" y="256236"/>
            <a:ext cx="8596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Panel or Modular System Vertical Gardens</a:t>
            </a:r>
          </a:p>
        </p:txBody>
      </p:sp>
    </p:spTree>
    <p:extLst>
      <p:ext uri="{BB962C8B-B14F-4D97-AF65-F5344CB8AC3E}">
        <p14:creationId xmlns:p14="http://schemas.microsoft.com/office/powerpoint/2010/main" val="216611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ppp.pdf">
            <a:extLst>
              <a:ext uri="{FF2B5EF4-FFF2-40B4-BE49-F238E27FC236}">
                <a16:creationId xmlns="" xmlns:a16="http://schemas.microsoft.com/office/drawing/2014/main" id="{74B84F13-4D82-4992-8F8D-81793F00F0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14334836" cy="1023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blogger.googleusercontent.com/img/b/R29vZ2xl/AVvXsEjhgUhZvrQF__Da-YFAt3V6ZHRCsoBCgC7oOJfRy2UucPEN3RwDsAG2bOxCEcKfOkA4675Z8ZD-2XY3suSBXJIlHCuergXd2RwvZNxppSeOlDizpWj-CtARO-pRPr1HAapRxuANUqg2JV6pWz6ld6F34pNW2EiA4IrEBy-04Uz8ZCVhkW7daz5B0g6rdA/s1438/Indoor%20Green%20Wal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3" b="1693"/>
          <a:stretch/>
        </p:blipFill>
        <p:spPr bwMode="auto">
          <a:xfrm>
            <a:off x="990600" y="952500"/>
            <a:ext cx="8686800" cy="78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0" y="163204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Active Green walls</a:t>
            </a:r>
            <a:endParaRPr lang="en-US" sz="36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249285"/>
              </p:ext>
            </p:extLst>
          </p:nvPr>
        </p:nvGraphicFramePr>
        <p:xfrm>
          <a:off x="9906000" y="2324100"/>
          <a:ext cx="8518045" cy="4867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665"/>
                <a:gridCol w="2388487"/>
                <a:gridCol w="5782893"/>
              </a:tblGrid>
              <a:tr h="337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Problem and Solution</a:t>
                      </a:r>
                      <a:endParaRPr lang="en-US" dirty="0"/>
                    </a:p>
                  </a:txBody>
                  <a:tcPr/>
                </a:tc>
              </a:tr>
              <a:tr h="590657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 solid growing media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Hydroponic</a:t>
                      </a:r>
                      <a:r>
                        <a:rPr lang="en-US" baseline="0" dirty="0" smtClean="0"/>
                        <a:t> Type, water based nutrients continuously falling to the roots of the plants </a:t>
                      </a:r>
                    </a:p>
                    <a:p>
                      <a:r>
                        <a:rPr lang="en-US" baseline="0" dirty="0" smtClean="0"/>
                        <a:t>Help to get away from soil based pests</a:t>
                      </a:r>
                      <a:endParaRPr lang="en-US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</a:tr>
              <a:tr h="403101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 aeration to the roots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Due to wide exposure of the roots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to the air plants grow better</a:t>
                      </a:r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403101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Continuously running motors,</a:t>
                      </a:r>
                      <a:r>
                        <a:rPr lang="en-US" baseline="0" dirty="0" smtClean="0"/>
                        <a:t> and nutrient gauging equipment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Consume</a:t>
                      </a:r>
                      <a:r>
                        <a:rPr lang="en-US" baseline="0" dirty="0" smtClean="0"/>
                        <a:t> more </a:t>
                      </a:r>
                      <a:r>
                        <a:rPr lang="en-US" dirty="0" smtClean="0"/>
                        <a:t>energy </a:t>
                      </a:r>
                      <a:endParaRPr lang="en-US" dirty="0"/>
                    </a:p>
                  </a:txBody>
                  <a:tcPr/>
                </a:tc>
              </a:tr>
              <a:tr h="843795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Absorption of outside heat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Outside heat is perfectly absorbed from the liquids</a:t>
                      </a:r>
                      <a:endParaRPr lang="en-US" dirty="0"/>
                    </a:p>
                  </a:txBody>
                  <a:tcPr/>
                </a:tc>
              </a:tr>
              <a:tr h="57586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Humidity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Ads more humidity to the surroundings and increases relative humidity.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687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7982</TotalTime>
  <Words>1064</Words>
  <Application>Microsoft Office PowerPoint</Application>
  <PresentationFormat>Custom</PresentationFormat>
  <Paragraphs>254</Paragraphs>
  <Slides>27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MS PGothic</vt:lpstr>
      <vt:lpstr>Aptos</vt:lpstr>
      <vt:lpstr>Calibri</vt:lpstr>
      <vt:lpstr>Canva Sans Bold</vt:lpstr>
      <vt:lpstr>Times New Roman</vt:lpstr>
      <vt:lpstr>Canva Sans</vt:lpstr>
      <vt:lpstr>Calibri Light</vt:lpstr>
      <vt:lpstr>Open Sans Bold</vt:lpstr>
      <vt:lpstr>docs-Roboto</vt:lpstr>
      <vt:lpstr>Tahoma Bold</vt:lpstr>
      <vt:lpstr>Arial</vt:lpstr>
      <vt:lpstr>Open Sans</vt:lpstr>
      <vt:lpstr>Office Theme</vt:lpstr>
      <vt:lpstr>1_Office Theme</vt:lpstr>
      <vt:lpstr> EmiratesGBC Technical Workshops by SkyTech Engineering LLC-FZ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COP28</dc:title>
  <dc:creator>asus</dc:creator>
  <cp:lastModifiedBy>Microsoft account</cp:lastModifiedBy>
  <cp:revision>19</cp:revision>
  <dcterms:created xsi:type="dcterms:W3CDTF">2006-08-16T00:00:00Z</dcterms:created>
  <dcterms:modified xsi:type="dcterms:W3CDTF">2024-01-17T02:50:09Z</dcterms:modified>
  <dc:identifier>DAF1_7y1gJ8</dc:identifier>
</cp:coreProperties>
</file>